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3"/>
  </p:notesMasterIdLst>
  <p:handoutMasterIdLst>
    <p:handoutMasterId r:id="rId24"/>
  </p:handoutMasterIdLst>
  <p:sldIdLst>
    <p:sldId id="363" r:id="rId6"/>
    <p:sldId id="376" r:id="rId7"/>
    <p:sldId id="389" r:id="rId8"/>
    <p:sldId id="367" r:id="rId9"/>
    <p:sldId id="366" r:id="rId10"/>
    <p:sldId id="342" r:id="rId11"/>
    <p:sldId id="348" r:id="rId12"/>
    <p:sldId id="392" r:id="rId13"/>
    <p:sldId id="349" r:id="rId14"/>
    <p:sldId id="384" r:id="rId15"/>
    <p:sldId id="391" r:id="rId16"/>
    <p:sldId id="388" r:id="rId17"/>
    <p:sldId id="393" r:id="rId18"/>
    <p:sldId id="387" r:id="rId19"/>
    <p:sldId id="370" r:id="rId20"/>
    <p:sldId id="379" r:id="rId21"/>
    <p:sldId id="347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2" autoAdjust="0"/>
    <p:restoredTop sz="93816" autoAdjust="0"/>
  </p:normalViewPr>
  <p:slideViewPr>
    <p:cSldViewPr>
      <p:cViewPr>
        <p:scale>
          <a:sx n="100" d="100"/>
          <a:sy n="100" d="100"/>
        </p:scale>
        <p:origin x="3600" y="1734"/>
      </p:cViewPr>
      <p:guideLst>
        <p:guide orient="horz" pos="531"/>
        <p:guide pos="295"/>
        <p:guide orient="horz" pos="1711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13.01.2020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 smtClean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735911"/>
            <a:ext cx="3126280" cy="2533747"/>
            <a:chOff x="5580112" y="735911"/>
            <a:chExt cx="3126280" cy="25337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735911"/>
              <a:ext cx="3126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ЦЕНТРЫ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МОСКВЫ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669493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20952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722476" y="2561981"/>
            <a:ext cx="1220492" cy="38824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176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834683" y="3410173"/>
            <a:ext cx="110828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19 345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787043" y="4160488"/>
            <a:ext cx="1155924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944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друзей и,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семьи, сделав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9368"/>
            <a:ext cx="2592288" cy="5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947000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277111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023291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304888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</a:t>
            </a:r>
            <a:r>
              <a:rPr lang="ru-RU" sz="1050" dirty="0" err="1"/>
              <a:t>госуслуг</a:t>
            </a:r>
            <a:r>
              <a:rPr lang="ru-RU" sz="1050" dirty="0"/>
              <a:t> по экстерриториальному принципу вне зависимости от места нахождения объекта недвижимости в РФ (за 2019 год подано около 10 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11343" y="947000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61492" y="1277111"/>
            <a:ext cx="4054307" cy="1800958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и оказывают посетителям базовые услуги по трудоустройству такие,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как </a:t>
            </a:r>
            <a:r>
              <a:rPr lang="ru-RU" sz="1050" dirty="0"/>
              <a:t>поиск вакансий, составление резюме, информирование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о </a:t>
            </a:r>
            <a:r>
              <a:rPr lang="ru-RU" sz="1050" dirty="0"/>
              <a:t>положении на рынке труда,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, психологическая поддержка безработных граждан, организация проведения оплачиваемых общественных работ, организации временного трудоустройства несовершеннолетних граждан в возрасте от 14 до 18 лет, безработных граждан в возрасте от 18 до 20 лет (за 2019 год подано около 6 тыс. пакетов документов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18" name="object 26"/>
          <p:cNvSpPr txBox="1"/>
          <p:nvPr/>
        </p:nvSpPr>
        <p:spPr>
          <a:xfrm>
            <a:off x="4826047" y="3263143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861492" y="3582126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92021" y="3295789"/>
            <a:ext cx="3072341" cy="22555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lnSpcReduction="10000"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Мосгосстройнадзор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3" y="3582126"/>
            <a:ext cx="3814964" cy="648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050" dirty="0"/>
              <a:t>Предоставление услуг Комитета государственного строительного надзора города Москвы в отношении объектов ИЖС и садовых домов, расположенных на территории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9" name="object 23"/>
          <p:cNvSpPr txBox="1"/>
          <p:nvPr/>
        </p:nvSpPr>
        <p:spPr>
          <a:xfrm>
            <a:off x="471304" y="1851670"/>
            <a:ext cx="3812664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На территории 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размещены сотрудники Государственного бюджетного учреждения города Москвы «Московский городской центр условий и охраны труда». Сотрудники предоставляют услугу, которая заключается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оказании консультационной помощи в решении задач по улучшению условий труда, получению работниками льгот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компенсаций за работу во вредных условиях труда, организации работ по охране труда, профилактике производственного травматизма, соблюдения требований нормативных правовых актов в части охраны труда, а также по вопросам подготовки к проверкам контролирующих организаций. Целью предоставления услуги является сохранение жизни и здоровья работников в процессе трудовой деятельности, снижение производственного травматизма и профессиональной заболеваемости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1122963"/>
            <a:ext cx="3436040" cy="531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городской центр условий и охраны труда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4860032" y="1851670"/>
            <a:ext cx="4032448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Российской Федерации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внесение изменений в документы воинского учета при переезде на новое место жительства, расположенное за пределами территории муниципального образования, место пребывания на срок более трех месяцев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отчества, сообщением  об изменении семейного положения, образования, места работы или должности, о переезде на новое место жительства, расположенное в пределах муниципального образования, или место пребывания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br>
              <a:rPr lang="ru-RU" sz="1050" dirty="0"/>
            </a:br>
            <a:r>
              <a:rPr lang="ru-RU" sz="1050" dirty="0"/>
              <a:t>с изменением фамилии, имени или отчества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2296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b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2427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6"/>
          <p:cNvSpPr txBox="1"/>
          <p:nvPr/>
        </p:nvSpPr>
        <p:spPr>
          <a:xfrm>
            <a:off x="487611" y="843558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7611" y="1048336"/>
            <a:ext cx="4138913" cy="1000895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посещают 21 медицинское учреждение системы ДЗМ и 2 Федеральных медицинских учреждения. Прием пакетов документов для получения документов о рождении и выдача результата до выписки </a:t>
            </a:r>
            <a:br>
              <a:rPr lang="ru-RU" sz="1050" dirty="0"/>
            </a:br>
            <a:r>
              <a:rPr lang="ru-RU" sz="1050" dirty="0"/>
              <a:t>из медицинского учреждения (более 50 000 малышей зарегистрировано)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665145" y="843558"/>
            <a:ext cx="4587375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spc="-50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</a:t>
            </a:r>
            <a:r>
              <a:rPr lang="ru-RU" sz="2000" b="1" spc="-50" baseline="-8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г. Москвы</a:t>
            </a:r>
            <a:endParaRPr lang="ru-RU" sz="2000" b="1" spc="-50" baseline="-8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4502129" y="1048336"/>
            <a:ext cx="3652174" cy="839312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33005" y="2484500"/>
            <a:ext cx="39640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</a:t>
            </a:r>
            <a:r>
              <a:rPr lang="ru-RU" sz="1050" dirty="0"/>
              <a:t>услуги ГКУ ИАЦ «Выдача персонифицированных электронных карт (смарт-карт) для аутентификации работников государственной системы здравоохранения города Москвы в автоматизированной информационной системе города Москвы «Единая медицинская информационно-аналитическая система города Москвы»». В пилоте участвуют 22 центра.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3005" y="2098565"/>
            <a:ext cx="4572000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«Информационно-аналитический центр </a:t>
            </a: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здравоохранения»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0933" y="2381552"/>
            <a:ext cx="396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центрах </a:t>
            </a:r>
            <a:r>
              <a:rPr lang="ru-RU" sz="1050" spc="-9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предоставляются 119 услуг  в сфере социальной защиты населения города Москвы. </a:t>
            </a:r>
            <a:r>
              <a:rPr lang="ru-RU" sz="1050" dirty="0"/>
              <a:t>Кроме того,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осуществляется прием заявлений о присвоении статуса </a:t>
            </a:r>
            <a:r>
              <a:rPr lang="ru-RU" sz="1050" dirty="0" err="1"/>
              <a:t>предпенсионера</a:t>
            </a:r>
            <a:r>
              <a:rPr lang="ru-RU" sz="1050" dirty="0"/>
              <a:t> одновременно с заявлением об изготовлении социальной карты лицам </a:t>
            </a:r>
            <a:r>
              <a:rPr lang="ru-RU" sz="1050" dirty="0" err="1"/>
              <a:t>предпенсионного</a:t>
            </a:r>
            <a:r>
              <a:rPr lang="ru-RU" sz="1050" dirty="0"/>
              <a:t> возраста. </a:t>
            </a:r>
          </a:p>
          <a:p>
            <a:pPr lvl="0"/>
            <a:endParaRPr lang="ru-RU" sz="1050" spc="-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933" y="1952191"/>
            <a:ext cx="428084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86">
              <a:lnSpc>
                <a:spcPts val="2933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оказанию </a:t>
            </a:r>
            <a:r>
              <a:rPr lang="ru-RU" sz="1400" b="1" dirty="0" err="1" smtClean="0"/>
              <a:t>госуслуг</a:t>
            </a:r>
            <a:r>
              <a:rPr lang="ru-RU" sz="14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8,5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</a:t>
            </a:r>
            <a:r>
              <a:rPr lang="ru-RU" sz="2800" i="1" cap="none" dirty="0" smtClean="0">
                <a:solidFill>
                  <a:schemeClr val="tx2"/>
                </a:solidFill>
              </a:rPr>
              <a:t>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</a:t>
            </a:r>
            <a:r>
              <a:rPr lang="ru-RU" sz="2800" i="1" cap="none" dirty="0" smtClean="0">
                <a:solidFill>
                  <a:schemeClr val="tx2"/>
                </a:solidFill>
              </a:rPr>
              <a:t>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Тропарево-Никулино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12832" y="2567728"/>
            <a:ext cx="2759568" cy="99360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Тропарево-Никулино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размещаются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ru-RU" sz="1600" i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(например, ОВМ)</a:t>
            </a:r>
            <a:endParaRPr lang="ru-RU" sz="1600" i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25 000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</a:t>
            </a:r>
            <a:r>
              <a:rPr lang="ru-RU" sz="1000" cap="none" dirty="0" smtClean="0">
                <a:solidFill>
                  <a:srgbClr val="623B2A"/>
                </a:solidFill>
              </a:rPr>
              <a:t>регистрация смерти</a:t>
            </a:r>
            <a:endParaRPr lang="ru-RU" sz="1000" cap="none" dirty="0">
              <a:solidFill>
                <a:srgbClr val="623B2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прав </a:t>
            </a:r>
            <a:r>
              <a:rPr lang="ru-RU" sz="1000" cap="none" dirty="0">
                <a:solidFill>
                  <a:srgbClr val="623B2A"/>
                </a:solidFill>
              </a:rPr>
              <a:t>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203629" y="2787774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0061" y="4012469"/>
            <a:ext cx="2937278" cy="7173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Возможность оформления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услуг </a:t>
            </a:r>
            <a:r>
              <a:rPr lang="ru-RU" sz="1400" dirty="0">
                <a:solidFill>
                  <a:schemeClr val="tx2"/>
                </a:solidFill>
              </a:rPr>
              <a:t>онлайн через портал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mos.ru </a:t>
            </a:r>
            <a:r>
              <a:rPr lang="ru-RU" sz="1400" dirty="0" smtClean="0">
                <a:solidFill>
                  <a:schemeClr val="tx2"/>
                </a:solidFill>
              </a:rPr>
              <a:t>или в </a:t>
            </a:r>
            <a:r>
              <a:rPr lang="ru-RU" sz="1400" dirty="0">
                <a:solidFill>
                  <a:schemeClr val="tx2"/>
                </a:solidFill>
              </a:rPr>
              <a:t>мобильном </a:t>
            </a:r>
            <a:r>
              <a:rPr lang="ru-RU" sz="1400" dirty="0" smtClean="0">
                <a:solidFill>
                  <a:schemeClr val="tx2"/>
                </a:solidFill>
              </a:rPr>
              <a:t>приложении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5" y="2712769"/>
            <a:ext cx="1438298" cy="14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5" y="2785577"/>
            <a:ext cx="1120499" cy="112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1077477"/>
            <a:ext cx="1145763" cy="114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4" y="1119079"/>
            <a:ext cx="1145763" cy="114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8" y="2843902"/>
            <a:ext cx="1067764" cy="1065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6" y="2986582"/>
            <a:ext cx="923280" cy="923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9" y="1146094"/>
            <a:ext cx="1147702" cy="1147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35" y="1141457"/>
            <a:ext cx="1145763" cy="114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04460" y="2257253"/>
            <a:ext cx="81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Кулер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4460" y="3885830"/>
            <a:ext cx="106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Стойка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газетами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0707" y="3885830"/>
            <a:ext cx="126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Зона </a:t>
            </a:r>
            <a:r>
              <a:rPr lang="ru-RU" sz="1400" dirty="0" smtClean="0">
                <a:solidFill>
                  <a:schemeClr val="tx2"/>
                </a:solidFill>
              </a:rPr>
              <a:t>обмена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книгами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094" y="3885830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7796" y="2257253"/>
            <a:ext cx="1210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err="1">
                <a:solidFill>
                  <a:schemeClr val="tx2"/>
                </a:solidFill>
              </a:rPr>
              <a:t>Фотокабины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9023" y="2257253"/>
            <a:ext cx="184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Терминал </a:t>
            </a:r>
            <a:r>
              <a:rPr lang="ru-RU" sz="1400" dirty="0" smtClean="0">
                <a:solidFill>
                  <a:schemeClr val="tx2"/>
                </a:solidFill>
              </a:rPr>
              <a:t>передачи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показаний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0707" y="2257253"/>
            <a:ext cx="153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Комната </a:t>
            </a:r>
            <a:r>
              <a:rPr lang="ru-RU" sz="1400" dirty="0" smtClean="0">
                <a:solidFill>
                  <a:schemeClr val="tx2"/>
                </a:solidFill>
              </a:rPr>
              <a:t>матери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>
                <a:solidFill>
                  <a:schemeClr val="tx2"/>
                </a:solidFill>
              </a:rPr>
              <a:t>ребенка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87796" y="3885830"/>
            <a:ext cx="255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400" dirty="0" smtClean="0"/>
              <a:t>Оплата </a:t>
            </a:r>
            <a:r>
              <a:rPr lang="ru-RU" sz="1400" dirty="0"/>
              <a:t>госпошлин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окне </a:t>
            </a:r>
            <a:r>
              <a:rPr lang="ru-RU" sz="1400" dirty="0" smtClean="0"/>
              <a:t>приема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9" y="2768926"/>
            <a:ext cx="1140936" cy="1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27012</TotalTime>
  <Words>787</Words>
  <Application>Microsoft Office PowerPoint</Application>
  <PresentationFormat>Экран (16:9)</PresentationFormat>
  <Paragraphs>198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ВАЖНЫЕ УСЛУГИ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Флейтман Мария Григорьевна</cp:lastModifiedBy>
  <cp:revision>959</cp:revision>
  <cp:lastPrinted>2018-10-04T11:28:26Z</cp:lastPrinted>
  <dcterms:created xsi:type="dcterms:W3CDTF">2013-12-20T10:21:15Z</dcterms:created>
  <dcterms:modified xsi:type="dcterms:W3CDTF">2020-01-13T14:05:42Z</dcterms:modified>
</cp:coreProperties>
</file>