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0"/>
  </p:notesMasterIdLst>
  <p:sldIdLst>
    <p:sldId id="256" r:id="rId2"/>
    <p:sldId id="257" r:id="rId3"/>
    <p:sldId id="261" r:id="rId4"/>
    <p:sldId id="287" r:id="rId5"/>
    <p:sldId id="262" r:id="rId6"/>
    <p:sldId id="306" r:id="rId7"/>
    <p:sldId id="288" r:id="rId8"/>
    <p:sldId id="308" r:id="rId9"/>
    <p:sldId id="276" r:id="rId10"/>
    <p:sldId id="282" r:id="rId11"/>
    <p:sldId id="283" r:id="rId12"/>
    <p:sldId id="294" r:id="rId13"/>
    <p:sldId id="297" r:id="rId14"/>
    <p:sldId id="289" r:id="rId15"/>
    <p:sldId id="291" r:id="rId16"/>
    <p:sldId id="318" r:id="rId17"/>
    <p:sldId id="280" r:id="rId18"/>
    <p:sldId id="317" r:id="rId19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631" autoAdjust="0"/>
  </p:normalViewPr>
  <p:slideViewPr>
    <p:cSldViewPr>
      <p:cViewPr varScale="1">
        <p:scale>
          <a:sx n="104" d="100"/>
          <a:sy n="104" d="100"/>
        </p:scale>
        <p:origin x="83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7E8-4FBB-9D4C-9E92881B60EA}"/>
              </c:ext>
            </c:extLst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7E8-4FBB-9D4C-9E92881B60EA}"/>
              </c:ext>
            </c:extLst>
          </c:dPt>
          <c:dLbls>
            <c:dLbl>
              <c:idx val="0"/>
              <c:layout>
                <c:manualLayout>
                  <c:x val="-0.198630355070709"/>
                  <c:y val="4.3064454579938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E8-4FBB-9D4C-9E92881B60EA}"/>
                </c:ext>
              </c:extLst>
            </c:dLbl>
            <c:dLbl>
              <c:idx val="1"/>
              <c:layout>
                <c:manualLayout>
                  <c:x val="0.25148453373354002"/>
                  <c:y val="-9.27116122899925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E8-4FBB-9D4C-9E92881B60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</c:v>
                </c:pt>
                <c:pt idx="1">
                  <c:v>Женщины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42.2</c:v>
                </c:pt>
                <c:pt idx="1">
                  <c:v>57.8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E8-4FBB-9D4C-9E92881B60E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69557101941592203"/>
          <c:y val="0.81913737979730605"/>
          <c:w val="0.30442898058407802"/>
          <c:h val="0.13736529274525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chemeClr val="tx1">
              <a:lumMod val="50000"/>
              <a:lumOff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  <a:ln>
                <a:solidFill>
                  <a:srgbClr val="00B05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CA6-4347-94D4-FF851D8A7C1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2CA6-4347-94D4-FF851D8A7C14}"/>
              </c:ext>
            </c:extLst>
          </c:dPt>
          <c:dLbls>
            <c:dLbl>
              <c:idx val="0"/>
              <c:layout>
                <c:manualLayout>
                  <c:x val="-0.245727420526068"/>
                  <c:y val="-0.113384442791381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66%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A6-4347-94D4-FF851D8A7C14}"/>
                </c:ext>
              </c:extLst>
            </c:dLbl>
            <c:dLbl>
              <c:idx val="1"/>
              <c:layout>
                <c:manualLayout>
                  <c:x val="0.19887848774622799"/>
                  <c:y val="4.1599544495056102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34%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A6-4347-94D4-FF851D8A7C1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Трудоспособного возраста</c:v>
                </c:pt>
                <c:pt idx="1">
                  <c:v>Пенсионного возраста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64.400000000000006</c:v>
                </c:pt>
                <c:pt idx="1">
                  <c:v>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A6-4347-94D4-FF851D8A7C1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55895326373288101"/>
          <c:y val="0.82708352453592104"/>
          <c:w val="0.44104673626711899"/>
          <c:h val="0.1269071665780729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50000"/>
              <a:lumOff val="50000"/>
            </a:schemeClr>
          </a:solidFill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868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868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EB09375F-128F-4867-9B2B-A0B39EA160AE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223"/>
            <a:ext cx="5388610" cy="4440077"/>
          </a:xfrm>
          <a:prstGeom prst="rect">
            <a:avLst/>
          </a:prstGeom>
        </p:spPr>
        <p:txBody>
          <a:bodyPr vert="horz" lIns="90443" tIns="45222" rIns="90443" bIns="4522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0868"/>
            <a:ext cx="2918831" cy="493867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0868"/>
            <a:ext cx="2918831" cy="493867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EA829ABE-47D2-4531-851D-6D72D7E32C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12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29ABE-47D2-4531-851D-6D72D7E32C9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7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3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71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1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92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5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44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34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75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6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3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1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05F6-4EDA-42D4-83C6-129E49F9E5D5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D891C-E3E9-4CE8-A28E-BD373710BB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04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0"/>
          <p:cNvGrpSpPr>
            <a:grpSpLocks/>
          </p:cNvGrpSpPr>
          <p:nvPr/>
        </p:nvGrpSpPr>
        <p:grpSpPr>
          <a:xfrm>
            <a:off x="263352" y="281319"/>
            <a:ext cx="1768404" cy="1511866"/>
            <a:chOff x="987426" y="931863"/>
            <a:chExt cx="965200" cy="85407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987426" y="939800"/>
              <a:ext cx="965200" cy="846138"/>
            </a:xfrm>
            <a:custGeom>
              <a:avLst/>
              <a:gdLst>
                <a:gd name="T0" fmla="*/ 255 w 256"/>
                <a:gd name="T1" fmla="*/ 61 h 223"/>
                <a:gd name="T2" fmla="*/ 225 w 256"/>
                <a:gd name="T3" fmla="*/ 11 h 223"/>
                <a:gd name="T4" fmla="*/ 203 w 256"/>
                <a:gd name="T5" fmla="*/ 0 h 223"/>
                <a:gd name="T6" fmla="*/ 201 w 256"/>
                <a:gd name="T7" fmla="*/ 0 h 223"/>
                <a:gd name="T8" fmla="*/ 201 w 256"/>
                <a:gd name="T9" fmla="*/ 21 h 223"/>
                <a:gd name="T10" fmla="*/ 202 w 256"/>
                <a:gd name="T11" fmla="*/ 21 h 223"/>
                <a:gd name="T12" fmla="*/ 214 w 256"/>
                <a:gd name="T13" fmla="*/ 27 h 223"/>
                <a:gd name="T14" fmla="*/ 235 w 256"/>
                <a:gd name="T15" fmla="*/ 63 h 223"/>
                <a:gd name="T16" fmla="*/ 218 w 256"/>
                <a:gd name="T17" fmla="*/ 104 h 223"/>
                <a:gd name="T18" fmla="*/ 128 w 256"/>
                <a:gd name="T19" fmla="*/ 194 h 223"/>
                <a:gd name="T20" fmla="*/ 39 w 256"/>
                <a:gd name="T21" fmla="*/ 104 h 223"/>
                <a:gd name="T22" fmla="*/ 22 w 256"/>
                <a:gd name="T23" fmla="*/ 63 h 223"/>
                <a:gd name="T24" fmla="*/ 43 w 256"/>
                <a:gd name="T25" fmla="*/ 27 h 223"/>
                <a:gd name="T26" fmla="*/ 54 w 256"/>
                <a:gd name="T27" fmla="*/ 21 h 223"/>
                <a:gd name="T28" fmla="*/ 55 w 256"/>
                <a:gd name="T29" fmla="*/ 21 h 223"/>
                <a:gd name="T30" fmla="*/ 55 w 256"/>
                <a:gd name="T31" fmla="*/ 0 h 223"/>
                <a:gd name="T32" fmla="*/ 53 w 256"/>
                <a:gd name="T33" fmla="*/ 0 h 223"/>
                <a:gd name="T34" fmla="*/ 31 w 256"/>
                <a:gd name="T35" fmla="*/ 11 h 223"/>
                <a:gd name="T36" fmla="*/ 2 w 256"/>
                <a:gd name="T37" fmla="*/ 61 h 223"/>
                <a:gd name="T38" fmla="*/ 24 w 256"/>
                <a:gd name="T39" fmla="*/ 118 h 223"/>
                <a:gd name="T40" fmla="*/ 121 w 256"/>
                <a:gd name="T41" fmla="*/ 216 h 223"/>
                <a:gd name="T42" fmla="*/ 128 w 256"/>
                <a:gd name="T43" fmla="*/ 223 h 223"/>
                <a:gd name="T44" fmla="*/ 135 w 256"/>
                <a:gd name="T45" fmla="*/ 216 h 223"/>
                <a:gd name="T46" fmla="*/ 232 w 256"/>
                <a:gd name="T47" fmla="*/ 118 h 223"/>
                <a:gd name="T48" fmla="*/ 255 w 256"/>
                <a:gd name="T49" fmla="*/ 6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223">
                  <a:moveTo>
                    <a:pt x="255" y="61"/>
                  </a:moveTo>
                  <a:cubicBezTo>
                    <a:pt x="253" y="41"/>
                    <a:pt x="242" y="23"/>
                    <a:pt x="225" y="11"/>
                  </a:cubicBezTo>
                  <a:cubicBezTo>
                    <a:pt x="219" y="6"/>
                    <a:pt x="211" y="2"/>
                    <a:pt x="203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6" y="22"/>
                    <a:pt x="210" y="24"/>
                    <a:pt x="214" y="27"/>
                  </a:cubicBezTo>
                  <a:cubicBezTo>
                    <a:pt x="226" y="36"/>
                    <a:pt x="234" y="49"/>
                    <a:pt x="235" y="63"/>
                  </a:cubicBezTo>
                  <a:cubicBezTo>
                    <a:pt x="236" y="77"/>
                    <a:pt x="230" y="92"/>
                    <a:pt x="218" y="104"/>
                  </a:cubicBezTo>
                  <a:cubicBezTo>
                    <a:pt x="193" y="129"/>
                    <a:pt x="146" y="176"/>
                    <a:pt x="128" y="194"/>
                  </a:cubicBezTo>
                  <a:cubicBezTo>
                    <a:pt x="110" y="176"/>
                    <a:pt x="63" y="129"/>
                    <a:pt x="39" y="104"/>
                  </a:cubicBezTo>
                  <a:cubicBezTo>
                    <a:pt x="27" y="92"/>
                    <a:pt x="21" y="77"/>
                    <a:pt x="22" y="63"/>
                  </a:cubicBezTo>
                  <a:cubicBezTo>
                    <a:pt x="23" y="49"/>
                    <a:pt x="31" y="36"/>
                    <a:pt x="43" y="27"/>
                  </a:cubicBezTo>
                  <a:cubicBezTo>
                    <a:pt x="46" y="24"/>
                    <a:pt x="50" y="22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5" y="2"/>
                    <a:pt x="38" y="6"/>
                    <a:pt x="31" y="11"/>
                  </a:cubicBezTo>
                  <a:cubicBezTo>
                    <a:pt x="14" y="23"/>
                    <a:pt x="4" y="41"/>
                    <a:pt x="2" y="61"/>
                  </a:cubicBezTo>
                  <a:cubicBezTo>
                    <a:pt x="0" y="82"/>
                    <a:pt x="8" y="102"/>
                    <a:pt x="24" y="118"/>
                  </a:cubicBezTo>
                  <a:cubicBezTo>
                    <a:pt x="55" y="149"/>
                    <a:pt x="121" y="216"/>
                    <a:pt x="121" y="216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35" y="216"/>
                    <a:pt x="135" y="216"/>
                    <a:pt x="135" y="216"/>
                  </a:cubicBezTo>
                  <a:cubicBezTo>
                    <a:pt x="135" y="216"/>
                    <a:pt x="202" y="149"/>
                    <a:pt x="232" y="118"/>
                  </a:cubicBezTo>
                  <a:cubicBezTo>
                    <a:pt x="248" y="102"/>
                    <a:pt x="256" y="82"/>
                    <a:pt x="255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217613" y="931863"/>
              <a:ext cx="504825" cy="531813"/>
            </a:xfrm>
            <a:custGeom>
              <a:avLst/>
              <a:gdLst>
                <a:gd name="T0" fmla="*/ 133 w 134"/>
                <a:gd name="T1" fmla="*/ 1 h 140"/>
                <a:gd name="T2" fmla="*/ 124 w 134"/>
                <a:gd name="T3" fmla="*/ 0 h 140"/>
                <a:gd name="T4" fmla="*/ 124 w 134"/>
                <a:gd name="T5" fmla="*/ 0 h 140"/>
                <a:gd name="T6" fmla="*/ 67 w 134"/>
                <a:gd name="T7" fmla="*/ 31 h 140"/>
                <a:gd name="T8" fmla="*/ 10 w 134"/>
                <a:gd name="T9" fmla="*/ 0 h 140"/>
                <a:gd name="T10" fmla="*/ 2 w 134"/>
                <a:gd name="T11" fmla="*/ 1 h 140"/>
                <a:gd name="T12" fmla="*/ 0 w 134"/>
                <a:gd name="T13" fmla="*/ 1 h 140"/>
                <a:gd name="T14" fmla="*/ 0 w 134"/>
                <a:gd name="T15" fmla="*/ 120 h 140"/>
                <a:gd name="T16" fmla="*/ 20 w 134"/>
                <a:gd name="T17" fmla="*/ 140 h 140"/>
                <a:gd name="T18" fmla="*/ 20 w 134"/>
                <a:gd name="T19" fmla="*/ 21 h 140"/>
                <a:gd name="T20" fmla="*/ 61 w 134"/>
                <a:gd name="T21" fmla="*/ 50 h 140"/>
                <a:gd name="T22" fmla="*/ 66 w 134"/>
                <a:gd name="T23" fmla="*/ 59 h 140"/>
                <a:gd name="T24" fmla="*/ 67 w 134"/>
                <a:gd name="T25" fmla="*/ 61 h 140"/>
                <a:gd name="T26" fmla="*/ 69 w 134"/>
                <a:gd name="T27" fmla="*/ 59 h 140"/>
                <a:gd name="T28" fmla="*/ 74 w 134"/>
                <a:gd name="T29" fmla="*/ 50 h 140"/>
                <a:gd name="T30" fmla="*/ 114 w 134"/>
                <a:gd name="T31" fmla="*/ 21 h 140"/>
                <a:gd name="T32" fmla="*/ 114 w 134"/>
                <a:gd name="T33" fmla="*/ 140 h 140"/>
                <a:gd name="T34" fmla="*/ 134 w 134"/>
                <a:gd name="T35" fmla="*/ 120 h 140"/>
                <a:gd name="T36" fmla="*/ 134 w 134"/>
                <a:gd name="T37" fmla="*/ 1 h 140"/>
                <a:gd name="T38" fmla="*/ 133 w 134"/>
                <a:gd name="T39" fmla="*/ 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140">
                  <a:moveTo>
                    <a:pt x="133" y="1"/>
                  </a:moveTo>
                  <a:cubicBezTo>
                    <a:pt x="133" y="1"/>
                    <a:pt x="130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00" y="0"/>
                    <a:pt x="80" y="11"/>
                    <a:pt x="67" y="31"/>
                  </a:cubicBezTo>
                  <a:cubicBezTo>
                    <a:pt x="55" y="12"/>
                    <a:pt x="33" y="0"/>
                    <a:pt x="10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0" y="140"/>
                    <a:pt x="20" y="140"/>
                    <a:pt x="20" y="14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36" y="25"/>
                    <a:pt x="48" y="33"/>
                    <a:pt x="61" y="50"/>
                  </a:cubicBezTo>
                  <a:cubicBezTo>
                    <a:pt x="63" y="53"/>
                    <a:pt x="66" y="59"/>
                    <a:pt x="66" y="59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72" y="53"/>
                    <a:pt x="74" y="50"/>
                  </a:cubicBezTo>
                  <a:cubicBezTo>
                    <a:pt x="87" y="33"/>
                    <a:pt x="99" y="25"/>
                    <a:pt x="114" y="21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4" y="1"/>
                    <a:pt x="134" y="1"/>
                    <a:pt x="134" y="1"/>
                  </a:cubicBezTo>
                  <a:lnTo>
                    <a:pt x="13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135560" y="305613"/>
            <a:ext cx="671927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Государственное бюджетное учреждение здравоохранения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ГОРОДСКАЯ ПОЛИКЛИНИКА № 107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Департамента здравоохранения города Москвы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3105277" y="4365104"/>
            <a:ext cx="8791575" cy="1800200"/>
          </a:xfrm>
        </p:spPr>
        <p:txBody>
          <a:bodyPr anchor="ctr">
            <a:noAutofit/>
          </a:bodyPr>
          <a:lstStyle/>
          <a:p>
            <a:pPr algn="r"/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отчет о работе</a:t>
            </a:r>
            <a:b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в 2021 году </a:t>
            </a:r>
            <a:b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в районе </a:t>
            </a:r>
            <a:r>
              <a:rPr lang="ru-RU" sz="54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СВИБЛОВО</a:t>
            </a:r>
          </a:p>
        </p:txBody>
      </p:sp>
    </p:spTree>
    <p:extLst>
      <p:ext uri="{BB962C8B-B14F-4D97-AF65-F5344CB8AC3E}">
        <p14:creationId xmlns:p14="http://schemas.microsoft.com/office/powerpoint/2010/main" val="155964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12" y="624789"/>
            <a:ext cx="2329604" cy="1554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084869"/>
            <a:ext cx="2301699" cy="1536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14" y="5081083"/>
            <a:ext cx="2429093" cy="1621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5408723"/>
            <a:ext cx="889397" cy="1332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72" y="5625910"/>
            <a:ext cx="1328169" cy="88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49" y="5447853"/>
            <a:ext cx="837166" cy="1254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642396"/>
            <a:ext cx="2301699" cy="15361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2999629"/>
            <a:ext cx="3389916" cy="2262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9" y="590536"/>
            <a:ext cx="3389916" cy="2262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64965" y="-353"/>
            <a:ext cx="5613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материально-техническая база учреждения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06565" y="495532"/>
            <a:ext cx="48737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50" dirty="0"/>
              <a:t>	Здания поликлиник ГБУЗ «ГП № 107 ДЗМ» типовые и имеют водопровод, холодное и горячее водоснабжение, центральное отопление, централизованную канализацию, телефонную связь, компьютерную сеть.</a:t>
            </a:r>
          </a:p>
          <a:p>
            <a:r>
              <a:rPr lang="ru-RU" sz="1250" dirty="0"/>
              <a:t>	В 2021 году капитальных ремонтных работ в зданиях не проводилось, проводились текущие ремонтные работы.</a:t>
            </a:r>
          </a:p>
          <a:p>
            <a:r>
              <a:rPr lang="ru-RU" sz="1250" dirty="0"/>
              <a:t>Для повышения комфортности пребывания пациентов в здания филиалов регулярно закупается новая медицинская мебель в кабинеты врачей, обновляется мебель общего назначения в холлах на этажах филиала – в зонах комфортного пребывания, устанавливаются дополнительные кулеры с питьевой водой, а также вендинговые аппараты со снеками и кофе.</a:t>
            </a:r>
          </a:p>
          <a:p>
            <a:r>
              <a:rPr lang="ru-RU" sz="1250" dirty="0"/>
              <a:t>	С 2014 года во всех филиалах объединения, включая филиалы, обеспечивающие первичной медико-санитарной помощью население, проведена компьютерная сеть и внедрена Единая медицинская информационно-аналитическая система записи к врачам через Интернет – ЕМИАС, установлены </a:t>
            </a:r>
            <a:r>
              <a:rPr lang="ru-RU" sz="1250" dirty="0" err="1"/>
              <a:t>инфоматы</a:t>
            </a:r>
            <a:r>
              <a:rPr lang="ru-RU" sz="1250" dirty="0"/>
              <a:t> для самостоятельной записи пациентов. Каждое рабочее место врача оснащено компьютерами с выходом в Интернет, подключено к системе ЕМИАС.</a:t>
            </a:r>
          </a:p>
          <a:p>
            <a:r>
              <a:rPr lang="ru-RU" sz="1250" dirty="0"/>
              <a:t>	С 2015 года работают внедренные функционалы учета «Электронный рецепт», в 2016 году введен в работу функционал «Электронная медицинская карта». </a:t>
            </a:r>
          </a:p>
          <a:p>
            <a:r>
              <a:rPr lang="ru-RU" sz="1250" dirty="0"/>
              <a:t>	С 2017 года электронная медицинская карта поликлиники интегрирована с базой скорой медицинской помощи, что улучшило преемственность в оказании медицинской помощи. </a:t>
            </a:r>
          </a:p>
          <a:p>
            <a:r>
              <a:rPr lang="ru-RU" sz="1250" dirty="0"/>
              <a:t>	В 2018 году проводились закупки необходимой или устаревшей мебели, проводились текущие работы по ТО зданию.</a:t>
            </a:r>
          </a:p>
          <a:p>
            <a:r>
              <a:rPr lang="ru-RU" sz="1250" dirty="0"/>
              <a:t>	В 2019 году начались подготовительные работы по внедрению Нового Московского стандарта поликлиники.</a:t>
            </a:r>
          </a:p>
          <a:p>
            <a:r>
              <a:rPr lang="ru-RU" sz="1250" dirty="0"/>
              <a:t>В 2020, 2021 годах проводились текущие ремонтные работы в помещениях здания.</a:t>
            </a:r>
          </a:p>
        </p:txBody>
      </p:sp>
    </p:spTree>
    <p:extLst>
      <p:ext uri="{BB962C8B-B14F-4D97-AF65-F5344CB8AC3E}">
        <p14:creationId xmlns:p14="http://schemas.microsoft.com/office/powerpoint/2010/main" val="229849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471593"/>
            <a:ext cx="3358083" cy="2241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294" y="487046"/>
            <a:ext cx="3364473" cy="2245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5" y="50919"/>
            <a:ext cx="3374910" cy="2363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70" y="2924944"/>
            <a:ext cx="5604110" cy="37401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5" y="2564082"/>
            <a:ext cx="3368540" cy="2248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3692" y="-353"/>
            <a:ext cx="6284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условия комфортного пребывания в учреждении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962224"/>
            <a:ext cx="2656337" cy="17728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2785210"/>
            <a:ext cx="2664296" cy="3992105"/>
          </a:xfrm>
          <a:prstGeom prst="rect">
            <a:avLst/>
          </a:prstGeom>
        </p:spPr>
      </p:pic>
      <p:grpSp>
        <p:nvGrpSpPr>
          <p:cNvPr id="15" name="Group 50"/>
          <p:cNvGrpSpPr>
            <a:grpSpLocks/>
          </p:cNvGrpSpPr>
          <p:nvPr/>
        </p:nvGrpSpPr>
        <p:grpSpPr>
          <a:xfrm>
            <a:off x="10776520" y="1124744"/>
            <a:ext cx="1157772" cy="987097"/>
            <a:chOff x="987426" y="931863"/>
            <a:chExt cx="965200" cy="854075"/>
          </a:xfrm>
          <a:solidFill>
            <a:srgbClr val="002060"/>
          </a:solidFill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987426" y="939800"/>
              <a:ext cx="965200" cy="846138"/>
            </a:xfrm>
            <a:custGeom>
              <a:avLst/>
              <a:gdLst>
                <a:gd name="T0" fmla="*/ 255 w 256"/>
                <a:gd name="T1" fmla="*/ 61 h 223"/>
                <a:gd name="T2" fmla="*/ 225 w 256"/>
                <a:gd name="T3" fmla="*/ 11 h 223"/>
                <a:gd name="T4" fmla="*/ 203 w 256"/>
                <a:gd name="T5" fmla="*/ 0 h 223"/>
                <a:gd name="T6" fmla="*/ 201 w 256"/>
                <a:gd name="T7" fmla="*/ 0 h 223"/>
                <a:gd name="T8" fmla="*/ 201 w 256"/>
                <a:gd name="T9" fmla="*/ 21 h 223"/>
                <a:gd name="T10" fmla="*/ 202 w 256"/>
                <a:gd name="T11" fmla="*/ 21 h 223"/>
                <a:gd name="T12" fmla="*/ 214 w 256"/>
                <a:gd name="T13" fmla="*/ 27 h 223"/>
                <a:gd name="T14" fmla="*/ 235 w 256"/>
                <a:gd name="T15" fmla="*/ 63 h 223"/>
                <a:gd name="T16" fmla="*/ 218 w 256"/>
                <a:gd name="T17" fmla="*/ 104 h 223"/>
                <a:gd name="T18" fmla="*/ 128 w 256"/>
                <a:gd name="T19" fmla="*/ 194 h 223"/>
                <a:gd name="T20" fmla="*/ 39 w 256"/>
                <a:gd name="T21" fmla="*/ 104 h 223"/>
                <a:gd name="T22" fmla="*/ 22 w 256"/>
                <a:gd name="T23" fmla="*/ 63 h 223"/>
                <a:gd name="T24" fmla="*/ 43 w 256"/>
                <a:gd name="T25" fmla="*/ 27 h 223"/>
                <a:gd name="T26" fmla="*/ 54 w 256"/>
                <a:gd name="T27" fmla="*/ 21 h 223"/>
                <a:gd name="T28" fmla="*/ 55 w 256"/>
                <a:gd name="T29" fmla="*/ 21 h 223"/>
                <a:gd name="T30" fmla="*/ 55 w 256"/>
                <a:gd name="T31" fmla="*/ 0 h 223"/>
                <a:gd name="T32" fmla="*/ 53 w 256"/>
                <a:gd name="T33" fmla="*/ 0 h 223"/>
                <a:gd name="T34" fmla="*/ 31 w 256"/>
                <a:gd name="T35" fmla="*/ 11 h 223"/>
                <a:gd name="T36" fmla="*/ 2 w 256"/>
                <a:gd name="T37" fmla="*/ 61 h 223"/>
                <a:gd name="T38" fmla="*/ 24 w 256"/>
                <a:gd name="T39" fmla="*/ 118 h 223"/>
                <a:gd name="T40" fmla="*/ 121 w 256"/>
                <a:gd name="T41" fmla="*/ 216 h 223"/>
                <a:gd name="T42" fmla="*/ 128 w 256"/>
                <a:gd name="T43" fmla="*/ 223 h 223"/>
                <a:gd name="T44" fmla="*/ 135 w 256"/>
                <a:gd name="T45" fmla="*/ 216 h 223"/>
                <a:gd name="T46" fmla="*/ 232 w 256"/>
                <a:gd name="T47" fmla="*/ 118 h 223"/>
                <a:gd name="T48" fmla="*/ 255 w 256"/>
                <a:gd name="T49" fmla="*/ 6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6" h="223">
                  <a:moveTo>
                    <a:pt x="255" y="61"/>
                  </a:moveTo>
                  <a:cubicBezTo>
                    <a:pt x="253" y="41"/>
                    <a:pt x="242" y="23"/>
                    <a:pt x="225" y="11"/>
                  </a:cubicBezTo>
                  <a:cubicBezTo>
                    <a:pt x="219" y="6"/>
                    <a:pt x="211" y="2"/>
                    <a:pt x="203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1" y="21"/>
                    <a:pt x="201" y="21"/>
                    <a:pt x="201" y="21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6" y="22"/>
                    <a:pt x="210" y="24"/>
                    <a:pt x="214" y="27"/>
                  </a:cubicBezTo>
                  <a:cubicBezTo>
                    <a:pt x="226" y="36"/>
                    <a:pt x="234" y="49"/>
                    <a:pt x="235" y="63"/>
                  </a:cubicBezTo>
                  <a:cubicBezTo>
                    <a:pt x="236" y="77"/>
                    <a:pt x="230" y="92"/>
                    <a:pt x="218" y="104"/>
                  </a:cubicBezTo>
                  <a:cubicBezTo>
                    <a:pt x="193" y="129"/>
                    <a:pt x="146" y="176"/>
                    <a:pt x="128" y="194"/>
                  </a:cubicBezTo>
                  <a:cubicBezTo>
                    <a:pt x="110" y="176"/>
                    <a:pt x="63" y="129"/>
                    <a:pt x="39" y="104"/>
                  </a:cubicBezTo>
                  <a:cubicBezTo>
                    <a:pt x="27" y="92"/>
                    <a:pt x="21" y="77"/>
                    <a:pt x="22" y="63"/>
                  </a:cubicBezTo>
                  <a:cubicBezTo>
                    <a:pt x="23" y="49"/>
                    <a:pt x="31" y="36"/>
                    <a:pt x="43" y="27"/>
                  </a:cubicBezTo>
                  <a:cubicBezTo>
                    <a:pt x="46" y="24"/>
                    <a:pt x="50" y="22"/>
                    <a:pt x="54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5" y="2"/>
                    <a:pt x="38" y="6"/>
                    <a:pt x="31" y="11"/>
                  </a:cubicBezTo>
                  <a:cubicBezTo>
                    <a:pt x="14" y="23"/>
                    <a:pt x="4" y="41"/>
                    <a:pt x="2" y="61"/>
                  </a:cubicBezTo>
                  <a:cubicBezTo>
                    <a:pt x="0" y="82"/>
                    <a:pt x="8" y="102"/>
                    <a:pt x="24" y="118"/>
                  </a:cubicBezTo>
                  <a:cubicBezTo>
                    <a:pt x="55" y="149"/>
                    <a:pt x="121" y="216"/>
                    <a:pt x="121" y="216"/>
                  </a:cubicBezTo>
                  <a:cubicBezTo>
                    <a:pt x="128" y="223"/>
                    <a:pt x="128" y="223"/>
                    <a:pt x="128" y="223"/>
                  </a:cubicBezTo>
                  <a:cubicBezTo>
                    <a:pt x="135" y="216"/>
                    <a:pt x="135" y="216"/>
                    <a:pt x="135" y="216"/>
                  </a:cubicBezTo>
                  <a:cubicBezTo>
                    <a:pt x="135" y="216"/>
                    <a:pt x="202" y="149"/>
                    <a:pt x="232" y="118"/>
                  </a:cubicBezTo>
                  <a:cubicBezTo>
                    <a:pt x="248" y="102"/>
                    <a:pt x="256" y="82"/>
                    <a:pt x="255" y="6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1217613" y="931863"/>
              <a:ext cx="504825" cy="531813"/>
            </a:xfrm>
            <a:custGeom>
              <a:avLst/>
              <a:gdLst>
                <a:gd name="T0" fmla="*/ 133 w 134"/>
                <a:gd name="T1" fmla="*/ 1 h 140"/>
                <a:gd name="T2" fmla="*/ 124 w 134"/>
                <a:gd name="T3" fmla="*/ 0 h 140"/>
                <a:gd name="T4" fmla="*/ 124 w 134"/>
                <a:gd name="T5" fmla="*/ 0 h 140"/>
                <a:gd name="T6" fmla="*/ 67 w 134"/>
                <a:gd name="T7" fmla="*/ 31 h 140"/>
                <a:gd name="T8" fmla="*/ 10 w 134"/>
                <a:gd name="T9" fmla="*/ 0 h 140"/>
                <a:gd name="T10" fmla="*/ 2 w 134"/>
                <a:gd name="T11" fmla="*/ 1 h 140"/>
                <a:gd name="T12" fmla="*/ 0 w 134"/>
                <a:gd name="T13" fmla="*/ 1 h 140"/>
                <a:gd name="T14" fmla="*/ 0 w 134"/>
                <a:gd name="T15" fmla="*/ 120 h 140"/>
                <a:gd name="T16" fmla="*/ 20 w 134"/>
                <a:gd name="T17" fmla="*/ 140 h 140"/>
                <a:gd name="T18" fmla="*/ 20 w 134"/>
                <a:gd name="T19" fmla="*/ 21 h 140"/>
                <a:gd name="T20" fmla="*/ 61 w 134"/>
                <a:gd name="T21" fmla="*/ 50 h 140"/>
                <a:gd name="T22" fmla="*/ 66 w 134"/>
                <a:gd name="T23" fmla="*/ 59 h 140"/>
                <a:gd name="T24" fmla="*/ 67 w 134"/>
                <a:gd name="T25" fmla="*/ 61 h 140"/>
                <a:gd name="T26" fmla="*/ 69 w 134"/>
                <a:gd name="T27" fmla="*/ 59 h 140"/>
                <a:gd name="T28" fmla="*/ 74 w 134"/>
                <a:gd name="T29" fmla="*/ 50 h 140"/>
                <a:gd name="T30" fmla="*/ 114 w 134"/>
                <a:gd name="T31" fmla="*/ 21 h 140"/>
                <a:gd name="T32" fmla="*/ 114 w 134"/>
                <a:gd name="T33" fmla="*/ 140 h 140"/>
                <a:gd name="T34" fmla="*/ 134 w 134"/>
                <a:gd name="T35" fmla="*/ 120 h 140"/>
                <a:gd name="T36" fmla="*/ 134 w 134"/>
                <a:gd name="T37" fmla="*/ 1 h 140"/>
                <a:gd name="T38" fmla="*/ 133 w 134"/>
                <a:gd name="T39" fmla="*/ 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140">
                  <a:moveTo>
                    <a:pt x="133" y="1"/>
                  </a:moveTo>
                  <a:cubicBezTo>
                    <a:pt x="133" y="1"/>
                    <a:pt x="130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00" y="0"/>
                    <a:pt x="80" y="11"/>
                    <a:pt x="67" y="31"/>
                  </a:cubicBezTo>
                  <a:cubicBezTo>
                    <a:pt x="55" y="12"/>
                    <a:pt x="33" y="0"/>
                    <a:pt x="10" y="0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0" y="140"/>
                    <a:pt x="20" y="140"/>
                    <a:pt x="20" y="140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36" y="25"/>
                    <a:pt x="48" y="33"/>
                    <a:pt x="61" y="50"/>
                  </a:cubicBezTo>
                  <a:cubicBezTo>
                    <a:pt x="63" y="53"/>
                    <a:pt x="66" y="59"/>
                    <a:pt x="66" y="59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9" y="59"/>
                    <a:pt x="72" y="53"/>
                    <a:pt x="74" y="50"/>
                  </a:cubicBezTo>
                  <a:cubicBezTo>
                    <a:pt x="87" y="33"/>
                    <a:pt x="99" y="25"/>
                    <a:pt x="114" y="21"/>
                  </a:cubicBezTo>
                  <a:cubicBezTo>
                    <a:pt x="114" y="140"/>
                    <a:pt x="114" y="140"/>
                    <a:pt x="114" y="140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4" y="1"/>
                    <a:pt x="134" y="1"/>
                    <a:pt x="134" y="1"/>
                  </a:cubicBezTo>
                  <a:lnTo>
                    <a:pt x="13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5347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24174" y="456922"/>
            <a:ext cx="513543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Удобная система навигации в каждом здании поликлиники,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Справочно-информационные материалы,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Стенды,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Буклеты,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Официальный сайт,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r>
              <a:rPr lang="ru-RU" sz="1600" dirty="0"/>
              <a:t>Демонстрация роликов, посвященных здоровому образу жизни и диспансеризации в холлах филиалов.</a:t>
            </a:r>
          </a:p>
          <a:p>
            <a:pPr marL="285750" indent="-285750" algn="r">
              <a:buFont typeface="Wingdings" panose="05000000000000000000" pitchFamily="2" charset="2"/>
              <a:buChar char="ü"/>
            </a:pPr>
            <a:endParaRPr lang="ru-RU" dirty="0"/>
          </a:p>
          <a:p>
            <a:pPr algn="r"/>
            <a:r>
              <a:rPr lang="ru-RU" sz="1600" i="1" dirty="0"/>
              <a:t>Заседания общественного совета </a:t>
            </a:r>
          </a:p>
          <a:p>
            <a:pPr algn="r"/>
            <a:r>
              <a:rPr lang="ru-RU" sz="1600" dirty="0"/>
              <a:t>в 2021 году не проводились </a:t>
            </a:r>
          </a:p>
          <a:p>
            <a:pPr algn="r"/>
            <a:r>
              <a:rPr lang="ru-RU" sz="1600" dirty="0"/>
              <a:t>в связи с нестабильной </a:t>
            </a:r>
          </a:p>
          <a:p>
            <a:pPr algn="r"/>
            <a:r>
              <a:rPr lang="ru-RU" sz="1600" dirty="0"/>
              <a:t>эпидемической ситуацией</a:t>
            </a:r>
          </a:p>
          <a:p>
            <a:pPr algn="r"/>
            <a:r>
              <a:rPr lang="ru-RU" sz="1600" i="1" dirty="0"/>
              <a:t>Встречи с населением </a:t>
            </a:r>
          </a:p>
          <a:p>
            <a:pPr algn="r"/>
            <a:r>
              <a:rPr lang="ru-RU" sz="1600" dirty="0"/>
              <a:t>в 2021 году проводились </a:t>
            </a:r>
          </a:p>
          <a:p>
            <a:pPr algn="r"/>
            <a:r>
              <a:rPr lang="ru-RU" sz="1600" dirty="0"/>
              <a:t>в формате индивидуальных бесед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25" y="2185420"/>
            <a:ext cx="2992543" cy="44839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4" y="2348880"/>
            <a:ext cx="3146462" cy="20999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44624"/>
            <a:ext cx="1480162" cy="2217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413" y="59434"/>
            <a:ext cx="1460393" cy="21882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87" y="2831661"/>
            <a:ext cx="1995872" cy="29905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52552" y="-353"/>
            <a:ext cx="41256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информированность пациентов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4" y="4569438"/>
            <a:ext cx="3146462" cy="20999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25" y="166476"/>
            <a:ext cx="2830656" cy="18891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512" y="4975077"/>
            <a:ext cx="3935760" cy="16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4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3571" y="-353"/>
            <a:ext cx="55546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структура заболеваемости жителей района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45" y="3694184"/>
            <a:ext cx="4579751" cy="3056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44" y="451532"/>
            <a:ext cx="4579751" cy="3056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650350"/>
              </p:ext>
            </p:extLst>
          </p:nvPr>
        </p:nvGraphicFramePr>
        <p:xfrm>
          <a:off x="407368" y="451526"/>
          <a:ext cx="6624736" cy="6299143"/>
        </p:xfrm>
        <a:graphic>
          <a:graphicData uri="http://schemas.openxmlformats.org/drawingml/2006/table">
            <a:tbl>
              <a:tblPr firstRow="1" firstCol="1" bandRow="1"/>
              <a:tblGrid>
                <a:gridCol w="576064">
                  <a:extLst>
                    <a:ext uri="{9D8B030D-6E8A-4147-A177-3AD203B41FA5}">
                      <a16:colId xmlns:a16="http://schemas.microsoft.com/office/drawing/2014/main" val="4084882289"/>
                    </a:ext>
                  </a:extLst>
                </a:gridCol>
                <a:gridCol w="3462997">
                  <a:extLst>
                    <a:ext uri="{9D8B030D-6E8A-4147-A177-3AD203B41FA5}">
                      <a16:colId xmlns:a16="http://schemas.microsoft.com/office/drawing/2014/main" val="2880624293"/>
                    </a:ext>
                  </a:extLst>
                </a:gridCol>
                <a:gridCol w="878791">
                  <a:extLst>
                    <a:ext uri="{9D8B030D-6E8A-4147-A177-3AD203B41FA5}">
                      <a16:colId xmlns:a16="http://schemas.microsoft.com/office/drawing/2014/main" val="3738338872"/>
                    </a:ext>
                  </a:extLst>
                </a:gridCol>
                <a:gridCol w="870004">
                  <a:extLst>
                    <a:ext uri="{9D8B030D-6E8A-4147-A177-3AD203B41FA5}">
                      <a16:colId xmlns:a16="http://schemas.microsoft.com/office/drawing/2014/main" val="3224947871"/>
                    </a:ext>
                  </a:extLst>
                </a:gridCol>
                <a:gridCol w="836880">
                  <a:extLst>
                    <a:ext uri="{9D8B030D-6E8A-4147-A177-3AD203B41FA5}">
                      <a16:colId xmlns:a16="http://schemas.microsoft.com/office/drawing/2014/main" val="301543131"/>
                    </a:ext>
                  </a:extLst>
                </a:gridCol>
              </a:tblGrid>
              <a:tr h="18204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Свиблово (Ф1)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314076"/>
                  </a:ext>
                </a:extLst>
              </a:tr>
              <a:tr h="719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показателя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040099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Зарегистрировано заболеваний - всего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57 950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57 078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1,5%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062319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Инфекционные и паразитарные болезни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-11,5%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619672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Новообразования - всего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144,3%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225905"/>
                  </a:ext>
                </a:extLst>
              </a:tr>
              <a:tr h="595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эндокринной системы, расстройства питания и нарушения обмена веществ - всего, из них: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#ДЕЛ/0!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000268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4.1.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щитовидной железы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3 892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5 018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-22,4%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695976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4.2.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Сахарный диабет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1 773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1 716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783151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нервной системы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1 768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3 016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-41,4%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39230"/>
                  </a:ext>
                </a:extLst>
              </a:tr>
              <a:tr h="397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6.1.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Болезни, характеризующиеся повышенным кровяным давлением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-8,7%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489335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6.2.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Ишемическая болезнь сердца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4 188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4 057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3,2%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830186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6.3.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Острый инфаркт миокарда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3 279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4 476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-26,7%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301202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6.4.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Цереброваскулярные болезни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70,6%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39808"/>
                  </a:ext>
                </a:extLst>
              </a:tr>
              <a:tr h="397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Острые респираторные инфекции верхних дыхательных путей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3 625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4 450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-18,5%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1350720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органов пищеварения</a:t>
                      </a:r>
                      <a:endParaRPr lang="ru-RU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8 411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12 169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-30,9%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717103"/>
                  </a:ext>
                </a:extLst>
              </a:tr>
              <a:tr h="397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косно-мышечной системы и соединительной ткани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3 813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4 207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-9,4%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07309"/>
                  </a:ext>
                </a:extLst>
              </a:tr>
              <a:tr h="201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мочеполовой системы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6 269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4 791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30,8%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779019"/>
                  </a:ext>
                </a:extLst>
              </a:tr>
              <a:tr h="397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Болезни глаза и его придаточного аппарата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2 385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2 301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713913"/>
                  </a:ext>
                </a:extLst>
              </a:tr>
              <a:tr h="595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Травмы, отравления и некоторые другие последствия воздействия внешних причин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5 004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3 994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25,3%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331760"/>
                  </a:ext>
                </a:extLst>
              </a:tr>
              <a:tr h="397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коронавирусная инфекция (COVID-19)</a:t>
                      </a:r>
                      <a:endParaRPr lang="ru-RU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88" marR="44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3,7%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945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000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6225" y="-353"/>
            <a:ext cx="4992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профилактическая работа учреждения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20996"/>
            <a:ext cx="3024336" cy="201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0" y="2348880"/>
            <a:ext cx="345263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725144"/>
            <a:ext cx="3024336" cy="201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868546"/>
              </p:ext>
            </p:extLst>
          </p:nvPr>
        </p:nvGraphicFramePr>
        <p:xfrm>
          <a:off x="4511824" y="692696"/>
          <a:ext cx="7272809" cy="54005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49329">
                  <a:extLst>
                    <a:ext uri="{9D8B030D-6E8A-4147-A177-3AD203B41FA5}">
                      <a16:colId xmlns:a16="http://schemas.microsoft.com/office/drawing/2014/main" val="3857449954"/>
                    </a:ext>
                  </a:extLst>
                </a:gridCol>
                <a:gridCol w="1161740">
                  <a:extLst>
                    <a:ext uri="{9D8B030D-6E8A-4147-A177-3AD203B41FA5}">
                      <a16:colId xmlns:a16="http://schemas.microsoft.com/office/drawing/2014/main" val="1831204509"/>
                    </a:ext>
                  </a:extLst>
                </a:gridCol>
                <a:gridCol w="1161740">
                  <a:extLst>
                    <a:ext uri="{9D8B030D-6E8A-4147-A177-3AD203B41FA5}">
                      <a16:colId xmlns:a16="http://schemas.microsoft.com/office/drawing/2014/main" val="13156672"/>
                    </a:ext>
                  </a:extLst>
                </a:gridCol>
              </a:tblGrid>
              <a:tr h="3901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Показатели диспансерного наблюдения УВОВ, ИОВ и приравненных категорий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Филиал № 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644099"/>
                  </a:ext>
                </a:extLst>
              </a:tr>
              <a:tr h="3901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2271321"/>
                  </a:ext>
                </a:extLst>
              </a:tr>
              <a:tr h="7598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Состоит под диспансерным наблюдением на конец отчетного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7619588"/>
                  </a:ext>
                </a:extLst>
              </a:tr>
              <a:tr h="7598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Снято с диспансерного наблюдения в течение отчетного года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2499390"/>
                  </a:ext>
                </a:extLst>
              </a:tr>
              <a:tr h="3901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 том числе:    выехало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544272"/>
                  </a:ext>
                </a:extLst>
              </a:tr>
              <a:tr h="3901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                          умерло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3347103"/>
                  </a:ext>
                </a:extLst>
              </a:tr>
              <a:tr h="759802">
                <a:tc>
                  <a:txBody>
                    <a:bodyPr/>
                    <a:lstStyle/>
                    <a:p>
                      <a:pPr indent="1524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Состоит по группам инвалидности:                                                  I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7000714"/>
                  </a:ext>
                </a:extLst>
              </a:tr>
              <a:tr h="390149">
                <a:tc>
                  <a:txBody>
                    <a:bodyPr/>
                    <a:lstStyle/>
                    <a:p>
                      <a:pPr indent="1524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                                                              II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2702518"/>
                  </a:ext>
                </a:extLst>
              </a:tr>
              <a:tr h="390149">
                <a:tc>
                  <a:txBody>
                    <a:bodyPr/>
                    <a:lstStyle/>
                    <a:p>
                      <a:pPr indent="1524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                                                               III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6657404"/>
                  </a:ext>
                </a:extLst>
              </a:tr>
              <a:tr h="3901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Получили стационарное лечение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790474"/>
                  </a:ext>
                </a:extLst>
              </a:tr>
              <a:tr h="3901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Получили санаторно-курортное лечение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5831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278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andar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87047"/>
            <a:ext cx="4464496" cy="297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447059"/>
            <a:ext cx="3329830" cy="222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689796"/>
            <a:ext cx="4464496" cy="297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086225" y="-353"/>
            <a:ext cx="49920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профилактическая работа учреждения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794" y="4447060"/>
            <a:ext cx="3329829" cy="222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010553"/>
              </p:ext>
            </p:extLst>
          </p:nvPr>
        </p:nvGraphicFramePr>
        <p:xfrm>
          <a:off x="5093098" y="404664"/>
          <a:ext cx="6835550" cy="39520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36221">
                  <a:extLst>
                    <a:ext uri="{9D8B030D-6E8A-4147-A177-3AD203B41FA5}">
                      <a16:colId xmlns:a16="http://schemas.microsoft.com/office/drawing/2014/main" val="35228456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9409514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12471653"/>
                    </a:ext>
                  </a:extLst>
                </a:gridCol>
                <a:gridCol w="1183105">
                  <a:extLst>
                    <a:ext uri="{9D8B030D-6E8A-4147-A177-3AD203B41FA5}">
                      <a16:colId xmlns:a16="http://schemas.microsoft.com/office/drawing/2014/main" val="3377813970"/>
                    </a:ext>
                  </a:extLst>
                </a:gridCol>
              </a:tblGrid>
              <a:tr h="334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Показатели диспансеризации, профилактики, углубленной диспансеризации 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филиале № 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4055327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Всего прошли диспансеризацию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5521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5970526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6772254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4641721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IIIА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1762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771777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IIIБ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0835221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Всего прошли </a:t>
                      </a:r>
                      <a:r>
                        <a:rPr lang="ru-RU" sz="1200" b="1" dirty="0" err="1">
                          <a:effectLst/>
                          <a:latin typeface="+mn-lt"/>
                        </a:rPr>
                        <a:t>профосмотры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1161796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   установлена I группа здоровья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357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0605904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6560360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IIIА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384242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   установлена IIIБ группа здоровья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9147562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</a:rPr>
                        <a:t>Всего прошли Центр здоровья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6886737"/>
                  </a:ext>
                </a:extLst>
              </a:tr>
              <a:tr h="365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прошли углубленную диспансеризации переболевших НКВИ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из них: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830909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пациенты трудоспособного возраста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1311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0401035"/>
                  </a:ext>
                </a:extLst>
              </a:tr>
              <a:tr h="2411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пациенты старше трудоспособного возраста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939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083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8475" y="-353"/>
            <a:ext cx="49697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нововведения в ГБУЗ «ГП № 107 ДЗМ»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83" y="1484784"/>
            <a:ext cx="2335188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11" y="576486"/>
            <a:ext cx="2160240" cy="144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Картинки по запросу &quot;летний тест здоровья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" t="5562" r="59623" b="4009"/>
          <a:stretch/>
        </p:blipFill>
        <p:spPr bwMode="auto">
          <a:xfrm>
            <a:off x="7525607" y="3504197"/>
            <a:ext cx="4135494" cy="14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&quot;московское долголетие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63" y="5162151"/>
            <a:ext cx="1403921" cy="14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по запросу &quot;московский стандарт поликлини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40" y="5313771"/>
            <a:ext cx="1382461" cy="11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1344" y="26175"/>
            <a:ext cx="698477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ГБУЗ «ГП № 107 ДЗМ» в 2019 году стала участником проекта Правительства Москвы «Активное долголетие» - образовательные программы врачей учреждения для лиц старших возрастных групп. В 2020 году направления проекта расширены, открыты новые группы ЛФК. Однако, пандемия внесла свои коррективы в деятельность учреждения по этому важному направлению. В медицинских учреждениях проект закрылся в марте 2020 года. При нормализации эпидемиологической обстановки планируется возобновить работ программы.</a:t>
            </a:r>
          </a:p>
          <a:p>
            <a:r>
              <a:rPr lang="ru-RU" sz="1000" dirty="0"/>
              <a:t>	В 2021 году ГБУЗ «ГП № 107 ДЗМ» участвовала в акции Правительства Москвы Летний тест здоровья, всего медицинские осмотры в павильоне Здоровая Москва в парке Отрадное с 11 мая по 1 октября прошли 5 230 человек, в том числе, мероприятия углубленной диспансеризации для переболевших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инфекцией – 1 230 человек. </a:t>
            </a:r>
          </a:p>
          <a:p>
            <a:r>
              <a:rPr lang="ru-RU" sz="1000" dirty="0"/>
              <a:t>	По окончанию теплого времени года мероприятия, проводившиеся в павильоне проводятся в головном здании по ул. Декабристов, д. 24 в отделении медицинской профилактики. </a:t>
            </a:r>
          </a:p>
          <a:p>
            <a:r>
              <a:rPr lang="ru-RU" sz="1000" dirty="0"/>
              <a:t>В 2022 году планируется также развернуть работу павильоне здоровья в теплое время года в связи с повышенным интересом жителей.</a:t>
            </a:r>
          </a:p>
          <a:p>
            <a:r>
              <a:rPr lang="ru-RU" sz="1000" dirty="0"/>
              <a:t>	В 2019 году начата активная работа по внедрению Нового Московского стандарта поликлиники, ведется набор недостающих кадров, филиалы укомплектовываются высококлассными специалистами, закупается оборудование при необходимости. В связи с пандемией, начавшейся в 2020 году, работа была приостановлена и не проводилась в 2020 и 2021 годах, однако, поликлиника планирует возобновить работу по данному направлению в 2022 году.</a:t>
            </a:r>
          </a:p>
          <a:p>
            <a:r>
              <a:rPr lang="ru-RU" sz="1000" dirty="0"/>
              <a:t>	Практически весь 2020 и 2021 года вся система московского здравоохранения работала в условиях пандемии новой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инфекции, ГБУЗ «ГП № 107 ДЗМ» и работники филиала № 1 не стали исключением. Самоотверженный труд сотрудников с пациентами, заболевшими этой коварной инфекцией высоко оценен городом. В 2020 году было перепрофилировано отделение медицинской помощи на дому – так, из одного отделения организованы три – отдельно для пациентов с обычной соматической патологией, отдельно для пациентов с ОРВИ и отдельно для пациентов с новой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инфекцией. В стенах поликлиники также предусмотрены </a:t>
            </a:r>
            <a:r>
              <a:rPr lang="ru-RU" sz="1000" dirty="0" err="1"/>
              <a:t>боксированные</a:t>
            </a:r>
            <a:r>
              <a:rPr lang="ru-RU" sz="1000" dirty="0"/>
              <a:t> помещения для пациентов с температурой или признаками ОРВИ. Потоки пациентов разделены. Это сделано для исключения возможного заражения пациентов с обычными соматическими заболеваниями. </a:t>
            </a:r>
          </a:p>
          <a:p>
            <a:r>
              <a:rPr lang="ru-RU" sz="1000" dirty="0"/>
              <a:t>	В настоящее время сохраняются принципы разделения потоков, отделения вызовов врача на дом. </a:t>
            </a:r>
          </a:p>
          <a:p>
            <a:r>
              <a:rPr lang="ru-RU" sz="1000" dirty="0"/>
              <a:t>В 2020 году на базе филиала № 1 (Снежная, д. 22) открыт центр ИФА-тестирования для населения, в центре проводят забор крови на определение наличия антител после болезни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инфекции.</a:t>
            </a:r>
          </a:p>
          <a:p>
            <a:r>
              <a:rPr lang="ru-RU" sz="1000" dirty="0"/>
              <a:t>	С декабря 2020 года в трех зданиях ГБУЗ «ГП № 107 ДЗМ» - головном на улице Декабристов, д. 24, филиале № 2 на улице Бестужевых, д. 15 и в филиале № 3 на улице Полярной, д. 28 началась массовая вакцинация от новой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 вакциной Спутник-</a:t>
            </a:r>
            <a:r>
              <a:rPr lang="en-US" sz="1000" dirty="0"/>
              <a:t>V</a:t>
            </a:r>
            <a:r>
              <a:rPr lang="ru-RU" sz="1000" dirty="0"/>
              <a:t>. С 05.12.2020 вакцинированы 149 134 пациентов. По состоянию на 20.02.2022 полную вакцинацию (1 и 2 компонентом вакцины) получили 113 932 человека. Интерес к вакцинации у населения довольно высок и сохраняется на высоком уровне и сейчас.</a:t>
            </a:r>
          </a:p>
          <a:p>
            <a:r>
              <a:rPr lang="ru-RU" sz="1000" dirty="0"/>
              <a:t>	Кроме зданий в 2021 году вакцинация проводилась в ТЦ РИО на Дмитровском шоссе, 163а.</a:t>
            </a:r>
          </a:p>
          <a:p>
            <a:r>
              <a:rPr lang="ru-RU" sz="1000" dirty="0"/>
              <a:t>	В 2020 году принято сложное и очень важное решение о централизации онкологической помощи. Для жителей СВАО, в том числе, для пациентов филиала № 1 теперь доступен ЦАОП СВАО (центр амбулаторной онкологической помощи) на базе ГБУЗ ГКОБ № 1 ДЗМ на улице Дурова, д. 26. Благодаря этим изменениям, пациентам не нужно посещать разные филиалы разных учреждений, все необходимое современное оборудование есть в одном месте (широкий спектр диагностических исследований, включая УЗИ, функциональную диагностику и ЭКГ, эндоскопические исследования, лабораторную диагностику, и многое другое). В Центре есть все возможности для диагностики и лечения, начиная с первичного обследования и до химиотерапии. А значит пациенты смогут быстрее проходить обследование при подозрении или выявлении новообразования и начинать лечение.</a:t>
            </a:r>
          </a:p>
          <a:p>
            <a:r>
              <a:rPr lang="ru-RU" sz="1000" dirty="0"/>
              <a:t>	В 2021 году в городе проводятся исследования ИХА (экспресс-тестирование на наличие </a:t>
            </a:r>
            <a:r>
              <a:rPr lang="ru-RU" sz="1000" dirty="0" err="1"/>
              <a:t>коронавирусной</a:t>
            </a:r>
            <a:r>
              <a:rPr lang="ru-RU" sz="1000" dirty="0"/>
              <a:t> инфекции) в массовых местах. Сотрудники ГБУЗ «ГП № 107 ДЗМ» проводят исследования на двух станциях МЦК – Зорге, Панфиловская.</a:t>
            </a:r>
          </a:p>
        </p:txBody>
      </p:sp>
    </p:spTree>
    <p:extLst>
      <p:ext uri="{BB962C8B-B14F-4D97-AF65-F5344CB8AC3E}">
        <p14:creationId xmlns:p14="http://schemas.microsoft.com/office/powerpoint/2010/main" val="394438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83432" y="2564904"/>
            <a:ext cx="10945216" cy="216024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>Спасибо за внимание!</a:t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>Ждем вас в нашей поликлинике!</a:t>
            </a: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b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</a:br>
            <a:r>
              <a:rPr lang="ru-RU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Summer Font" pitchFamily="34" charset="-52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574871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791744" y="-19174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bg1"/>
                </a:solidFill>
                <a:latin typeface="+mn-lt"/>
              </a:rPr>
              <a:t>КОНТАКТНАЯ ИНФОРМАЦИЯ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336" y="489734"/>
            <a:ext cx="77768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>
                <a:solidFill>
                  <a:srgbClr val="002060"/>
                </a:solidFill>
              </a:rPr>
              <a:t>Главный врач ГБУЗ «ГП № 107 ДЗМ»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</a:rPr>
              <a:t>БОЛЬШАКОВА ЕЛЕНА ВИКТОРОВНА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</a:rPr>
              <a:t>8-499-204-60-11</a:t>
            </a:r>
          </a:p>
          <a:p>
            <a:pPr algn="ctr"/>
            <a:r>
              <a:rPr lang="ru-RU" sz="1600" i="1" dirty="0">
                <a:solidFill>
                  <a:srgbClr val="002060"/>
                </a:solidFill>
              </a:rPr>
              <a:t>Москва, ул. Декабристов, 24</a:t>
            </a:r>
          </a:p>
          <a:p>
            <a:pPr algn="ctr"/>
            <a:endParaRPr lang="ru-RU" sz="1600" b="1" i="1" u="sng" dirty="0">
              <a:solidFill>
                <a:srgbClr val="002060"/>
              </a:solidFill>
            </a:endParaRPr>
          </a:p>
          <a:p>
            <a:pPr algn="ctr"/>
            <a:r>
              <a:rPr lang="ru-RU" sz="3200" b="1" i="1" u="sng" dirty="0"/>
              <a:t>Заведующая филиалом № 1</a:t>
            </a:r>
          </a:p>
          <a:p>
            <a:pPr algn="ctr"/>
            <a:r>
              <a:rPr lang="ru-RU" sz="2800" i="1" dirty="0"/>
              <a:t>ЛИСТРАДЕНКОВА ЛЮДМИЛА ВЛАДИМИРОВНА</a:t>
            </a:r>
          </a:p>
          <a:p>
            <a:pPr algn="ctr"/>
            <a:r>
              <a:rPr lang="ru-RU" sz="3200" b="1" i="1" dirty="0"/>
              <a:t>8 (499) 180-80-25</a:t>
            </a:r>
          </a:p>
          <a:p>
            <a:pPr algn="ctr"/>
            <a:r>
              <a:rPr lang="ru-RU" sz="3200" i="1" dirty="0"/>
              <a:t>Москва, ул. Снежная, 22</a:t>
            </a:r>
          </a:p>
          <a:p>
            <a:pPr algn="ctr"/>
            <a:endParaRPr lang="ru-RU" sz="1600" i="1" dirty="0">
              <a:solidFill>
                <a:srgbClr val="002060"/>
              </a:solidFill>
            </a:endParaRPr>
          </a:p>
          <a:p>
            <a:pPr algn="ctr"/>
            <a:endParaRPr lang="ru-RU" sz="1600" i="1" dirty="0">
              <a:solidFill>
                <a:srgbClr val="002060"/>
              </a:solidFill>
            </a:endParaRPr>
          </a:p>
          <a:p>
            <a:pPr algn="ctr"/>
            <a:r>
              <a:rPr lang="ru-RU" sz="1600" b="1" i="1" u="sng" dirty="0">
                <a:solidFill>
                  <a:srgbClr val="002060"/>
                </a:solidFill>
              </a:rPr>
              <a:t>Телефон Единой «Горячей линии» ГБУЗ «ГП № 107 ДЗМ»</a:t>
            </a:r>
          </a:p>
          <a:p>
            <a:pPr algn="ctr"/>
            <a:r>
              <a:rPr lang="ru-RU" sz="4400" i="1" dirty="0">
                <a:solidFill>
                  <a:srgbClr val="002060"/>
                </a:solidFill>
              </a:rPr>
              <a:t>8 (499) 204-14-22</a:t>
            </a:r>
          </a:p>
          <a:p>
            <a:pPr algn="ctr"/>
            <a:endParaRPr lang="ru-RU" sz="1600" i="1" dirty="0">
              <a:solidFill>
                <a:srgbClr val="002060"/>
              </a:solidFill>
            </a:endParaRPr>
          </a:p>
          <a:p>
            <a:pPr algn="ctr"/>
            <a:r>
              <a:rPr lang="ru-RU" sz="1600" b="1" i="1" u="sng" dirty="0">
                <a:solidFill>
                  <a:srgbClr val="002060"/>
                </a:solidFill>
              </a:rPr>
              <a:t>Сайт ГБУЗ «ГП № 107 ДЗМ» в сети Интернет</a:t>
            </a:r>
          </a:p>
          <a:p>
            <a:pPr algn="ctr"/>
            <a:r>
              <a:rPr lang="en-US" sz="4400" i="1" dirty="0">
                <a:solidFill>
                  <a:srgbClr val="002060"/>
                </a:solidFill>
              </a:rPr>
              <a:t>gp107.ru</a:t>
            </a:r>
            <a:endParaRPr lang="ru-RU" sz="4400" i="1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F5C3B8-71FE-477E-81A6-5BDC6ECC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895" y="1016972"/>
            <a:ext cx="381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1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000"/>
          </a:p>
        </p:txBody>
      </p:sp>
      <p:sp>
        <p:nvSpPr>
          <p:cNvPr id="4" name="Прямоугольник 3"/>
          <p:cNvSpPr/>
          <p:nvPr/>
        </p:nvSpPr>
        <p:spPr>
          <a:xfrm>
            <a:off x="191344" y="282709"/>
            <a:ext cx="1022513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1966</a:t>
            </a:r>
            <a:r>
              <a:rPr lang="ru-RU" sz="1400" dirty="0"/>
              <a:t> – 31 районная поликлиника на Снежной, 22</a:t>
            </a:r>
          </a:p>
          <a:p>
            <a:pPr algn="just"/>
            <a:r>
              <a:rPr lang="ru-RU" sz="1400" b="1" dirty="0"/>
              <a:t>70-е годы</a:t>
            </a:r>
            <a:r>
              <a:rPr lang="ru-RU" sz="1400" dirty="0"/>
              <a:t> – массовая застройка районов</a:t>
            </a:r>
          </a:p>
          <a:p>
            <a:pPr algn="just"/>
            <a:r>
              <a:rPr lang="ru-RU" sz="1400" b="1" dirty="0"/>
              <a:t>2012</a:t>
            </a:r>
            <a:r>
              <a:rPr lang="ru-RU" sz="1400" dirty="0"/>
              <a:t> – объединение поликлиник № 31 в Свиблово, № 48, 107 и 165 в Отрадное и № 144 в Медведково в один амбулаторный центр 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Обслуживаемые районы Амбулаторного объединения ГБУЗ «ГП № 107 ДЗМ»: </a:t>
            </a:r>
            <a:r>
              <a:rPr lang="ru-RU" sz="2800" i="1" u="sng" dirty="0">
                <a:solidFill>
                  <a:srgbClr val="FF0000"/>
                </a:solidFill>
              </a:rPr>
              <a:t>Свиблово</a:t>
            </a:r>
            <a:r>
              <a:rPr lang="ru-RU" sz="1400" i="1" dirty="0">
                <a:solidFill>
                  <a:srgbClr val="FF0000"/>
                </a:solidFill>
              </a:rPr>
              <a:t>, Бабушкинский, Отрадное, части Северного и Южного Медведково</a:t>
            </a:r>
          </a:p>
          <a:p>
            <a:pPr algn="just"/>
            <a:r>
              <a:rPr lang="ru-RU" sz="1400" dirty="0"/>
              <a:t>Всего в настоящее время в составе ГБУЗ «ГП № 107 ДЗМ» пять учреждений, обеспечивающих </a:t>
            </a:r>
          </a:p>
          <a:p>
            <a:pPr algn="just"/>
            <a:r>
              <a:rPr lang="ru-RU" sz="1400" dirty="0"/>
              <a:t>первичной медико-санитарной помощью </a:t>
            </a:r>
          </a:p>
          <a:p>
            <a:pPr algn="just"/>
            <a:r>
              <a:rPr lang="ru-RU" sz="4800" b="1" dirty="0">
                <a:solidFill>
                  <a:srgbClr val="FF0000"/>
                </a:solidFill>
              </a:rPr>
              <a:t>237 585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sz="1400" dirty="0"/>
              <a:t>человек прикрепленного населения, в том числе:</a:t>
            </a:r>
          </a:p>
          <a:p>
            <a:pPr algn="just"/>
            <a:endParaRPr lang="ru-RU" sz="1400" b="1" u="sng" dirty="0"/>
          </a:p>
          <a:p>
            <a:pPr algn="just"/>
            <a:endParaRPr lang="ru-RU" sz="1400" b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3352" y="3914473"/>
            <a:ext cx="5184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u="sng" dirty="0">
                <a:solidFill>
                  <a:prstClr val="black"/>
                </a:solidFill>
              </a:rPr>
              <a:t>Филиал № 1 (Городская поликлиника № 31) </a:t>
            </a:r>
          </a:p>
          <a:p>
            <a:pPr lvl="0" algn="r"/>
            <a:r>
              <a:rPr lang="ru-RU" sz="2000" b="1" u="sng" dirty="0">
                <a:solidFill>
                  <a:prstClr val="black"/>
                </a:solidFill>
              </a:rPr>
              <a:t>численность населения </a:t>
            </a:r>
            <a:r>
              <a:rPr lang="ru-RU" sz="3200" b="1" u="sng" dirty="0">
                <a:solidFill>
                  <a:prstClr val="black"/>
                </a:solidFill>
              </a:rPr>
              <a:t>53 302</a:t>
            </a:r>
            <a:r>
              <a:rPr lang="ru-RU" sz="2000" b="1" u="sng" dirty="0">
                <a:solidFill>
                  <a:prstClr val="black"/>
                </a:solidFill>
              </a:rPr>
              <a:t>, из них</a:t>
            </a:r>
          </a:p>
          <a:p>
            <a:pPr lvl="0" algn="r"/>
            <a:r>
              <a:rPr lang="ru-RU" sz="3200" b="1" u="sng" dirty="0">
                <a:solidFill>
                  <a:prstClr val="black"/>
                </a:solidFill>
              </a:rPr>
              <a:t>39 444 </a:t>
            </a:r>
            <a:r>
              <a:rPr lang="ru-RU" sz="2000" b="1" u="sng" dirty="0">
                <a:solidFill>
                  <a:prstClr val="black"/>
                </a:solidFill>
              </a:rPr>
              <a:t>человека в районе Свиблово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36360" y="67265"/>
            <a:ext cx="27582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история учреждения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8" y="2780929"/>
            <a:ext cx="610896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9165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2401756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andara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46214" y="116633"/>
            <a:ext cx="7891294" cy="6711484"/>
            <a:chOff x="-572678" y="0"/>
            <a:chExt cx="5542535" cy="9545231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5022" y1="74775" x2="85022" y2="74775"/>
                          <a14:foregroundMark x1="77093" y1="82883" x2="77093" y2="82883"/>
                          <a14:foregroundMark x1="72687" y1="91892" x2="72687" y2="91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2678" y="364506"/>
              <a:ext cx="790331" cy="119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151" y1="34396" x2="64151" y2="34396"/>
                          <a14:foregroundMark x1="43396" y1="81093" x2="43396" y2="81093"/>
                          <a14:foregroundMark x1="49528" y1="79954" x2="49528" y2="79954"/>
                          <a14:foregroundMark x1="41745" y1="84510" x2="41745" y2="845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1" t="13191" r="8487" b="8417"/>
            <a:stretch/>
          </p:blipFill>
          <p:spPr bwMode="auto">
            <a:xfrm>
              <a:off x="-397532" y="7114362"/>
              <a:ext cx="1476767" cy="2185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8855" y1="77477" x2="78855" y2="77477"/>
                          <a14:foregroundMark x1="86344" y1="79730" x2="86344" y2="79730"/>
                          <a14:foregroundMark x1="77974" y1="88739" x2="77974" y2="88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526" y="5151391"/>
              <a:ext cx="722241" cy="119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1057" y1="71171" x2="81057" y2="71171"/>
                          <a14:foregroundMark x1="83700" y1="75676" x2="83700" y2="75676"/>
                          <a14:foregroundMark x1="86784" y1="80631" x2="86784" y2="80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043" y="1331348"/>
              <a:ext cx="761691" cy="119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87225" y1="74324" x2="87225" y2="74324"/>
                          <a14:foregroundMark x1="76652" y1="80631" x2="76652" y2="80631"/>
                          <a14:foregroundMark x1="82379" y1="84685" x2="82379" y2="84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770" y="7202715"/>
              <a:ext cx="778264" cy="119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4"/>
            <p:cNvSpPr txBox="1"/>
            <p:nvPr/>
          </p:nvSpPr>
          <p:spPr>
            <a:xfrm>
              <a:off x="1011525" y="8035073"/>
              <a:ext cx="1976156" cy="151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solidFill>
                    <a:schemeClr val="tx2"/>
                  </a:solidFill>
                  <a:latin typeface="+mj-lt"/>
                  <a:ea typeface="Times New Roman"/>
                  <a:cs typeface="Times New Roman"/>
                </a:rPr>
                <a:t>ГБУЗ «ГП № 107 ДЗМ»</a:t>
              </a:r>
              <a:endParaRPr lang="ru-RU" sz="1400" dirty="0">
                <a:solidFill>
                  <a:schemeClr val="tx2"/>
                </a:solidFill>
                <a:latin typeface="+mj-lt"/>
                <a:ea typeface="Times New Roman"/>
              </a:endParaRPr>
            </a:p>
            <a:p>
              <a:r>
                <a:rPr lang="ru-RU" sz="1400" b="1" dirty="0">
                  <a:solidFill>
                    <a:schemeClr val="tx2"/>
                  </a:solidFill>
                  <a:latin typeface="+mj-lt"/>
                  <a:ea typeface="Times New Roman"/>
                  <a:cs typeface="Times New Roman"/>
                </a:rPr>
                <a:t>ГОРОДСКАЯ ПОЛИКЛИНИКА № 107</a:t>
              </a:r>
            </a:p>
            <a:p>
              <a:r>
                <a:rPr lang="ru-RU" sz="1400" b="1" i="1" dirty="0">
                  <a:solidFill>
                    <a:schemeClr val="tx2"/>
                  </a:solidFill>
                  <a:latin typeface="+mj-lt"/>
                  <a:ea typeface="Times New Roman"/>
                  <a:cs typeface="Times New Roman"/>
                </a:rPr>
                <a:t>ГОЛОВНОЕ УЧРЕЖДЕНИЕ</a:t>
              </a:r>
              <a:endParaRPr lang="ru-RU" sz="1400" i="1" dirty="0">
                <a:solidFill>
                  <a:schemeClr val="tx2"/>
                </a:solidFill>
                <a:latin typeface="+mj-lt"/>
                <a:ea typeface="Times New Roman"/>
              </a:endParaRPr>
            </a:p>
            <a:p>
              <a:r>
                <a:rPr lang="ru-RU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/>
                  <a:cs typeface="Times New Roman"/>
                </a:rPr>
                <a:t>улица Декабристов дом 24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/>
              </a:endParaRPr>
            </a:p>
            <a:p>
              <a:r>
                <a:rPr lang="ru-RU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Times New Roman"/>
                  <a:cs typeface="Times New Roman"/>
                </a:rPr>
                <a:t>ст. м. Отрадное</a:t>
              </a:r>
              <a:endPara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/>
              </a:endParaRPr>
            </a:p>
          </p:txBody>
        </p:sp>
        <p:sp>
          <p:nvSpPr>
            <p:cNvPr id="37" name="TextBox 10"/>
            <p:cNvSpPr txBox="1"/>
            <p:nvPr/>
          </p:nvSpPr>
          <p:spPr>
            <a:xfrm>
              <a:off x="3490011" y="7172083"/>
              <a:ext cx="1036513" cy="120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ФИЛИАЛ № 4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улица Пестеля </a:t>
              </a:r>
            </a:p>
            <a:p>
              <a:pPr algn="ctr"/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дом 6А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11 минут пешком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38" name="Стрелка вправо 37"/>
            <p:cNvSpPr/>
            <p:nvPr/>
          </p:nvSpPr>
          <p:spPr>
            <a:xfrm rot="17581665">
              <a:off x="-1187848" y="4555488"/>
              <a:ext cx="4616430" cy="256593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39" name="TextBox 12"/>
            <p:cNvSpPr txBox="1"/>
            <p:nvPr/>
          </p:nvSpPr>
          <p:spPr>
            <a:xfrm>
              <a:off x="2240677" y="1126525"/>
              <a:ext cx="1209805" cy="1488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ФИЛИАЛ № 3</a:t>
              </a:r>
              <a:endPara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улица Полярная дом 28</a:t>
              </a:r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30 минут транспортом</a:t>
              </a:r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(авт. 605 от </a:t>
              </a:r>
              <a:r>
                <a:rPr lang="ru-RU" sz="9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м.Отрадное</a:t>
              </a:r>
              <a:r>
                <a:rPr lang="ru-RU" sz="9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ndara" pitchFamily="34" charset="0"/>
                  <a:ea typeface="Times New Roman"/>
                  <a:cs typeface="Times New Roman"/>
                </a:rPr>
                <a:t> до ост. Полярная улица, далее авт. 174 до ост. Поликлиника)</a:t>
              </a:r>
              <a:endPara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  <a:ea typeface="Times New Roman"/>
              </a:endParaRPr>
            </a:p>
          </p:txBody>
        </p:sp>
        <p:sp>
          <p:nvSpPr>
            <p:cNvPr id="40" name="TextBox 13"/>
            <p:cNvSpPr txBox="1"/>
            <p:nvPr/>
          </p:nvSpPr>
          <p:spPr>
            <a:xfrm>
              <a:off x="2844226" y="5131962"/>
              <a:ext cx="1018217" cy="120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ФИЛИАЛ № 2</a:t>
              </a:r>
              <a:endPara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улица Бестужевых дом 15</a:t>
              </a:r>
              <a:endPara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  <a:p>
              <a:pPr algn="ctr"/>
              <a:r>
                <a:rPr lang="ru-RU" sz="11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/>
                  <a:cs typeface="Times New Roman"/>
                </a:rPr>
                <a:t>16 минут пешком</a:t>
              </a:r>
              <a:endPara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Times New Roman"/>
              </a:endParaRPr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94320" y="301810"/>
              <a:ext cx="1488875" cy="129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accent5"/>
                  </a:solidFill>
                  <a:latin typeface="Candara" pitchFamily="34" charset="0"/>
                  <a:ea typeface="Times New Roman"/>
                  <a:cs typeface="Times New Roman"/>
                </a:rPr>
                <a:t>ФИЛИАЛ № 1</a:t>
              </a:r>
              <a:endParaRPr lang="ru-RU" sz="2800" dirty="0">
                <a:solidFill>
                  <a:schemeClr val="accent5"/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dirty="0">
                  <a:solidFill>
                    <a:schemeClr val="accent5"/>
                  </a:solidFill>
                  <a:latin typeface="Candara" pitchFamily="34" charset="0"/>
                  <a:ea typeface="Times New Roman"/>
                  <a:cs typeface="Times New Roman"/>
                </a:rPr>
                <a:t>улица Снежная дом 22</a:t>
              </a:r>
              <a:endParaRPr lang="ru-RU" dirty="0">
                <a:solidFill>
                  <a:schemeClr val="accent5"/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1050" b="1" i="1" dirty="0">
                  <a:solidFill>
                    <a:schemeClr val="accent5"/>
                  </a:solidFill>
                  <a:latin typeface="Candara" pitchFamily="34" charset="0"/>
                  <a:ea typeface="Times New Roman"/>
                  <a:cs typeface="Times New Roman"/>
                </a:rPr>
                <a:t>30 минут транспортом</a:t>
              </a:r>
              <a:endParaRPr lang="ru-RU" dirty="0">
                <a:solidFill>
                  <a:schemeClr val="accent5"/>
                </a:solidFill>
                <a:latin typeface="Candara" pitchFamily="34" charset="0"/>
                <a:ea typeface="Times New Roman"/>
              </a:endParaRPr>
            </a:p>
            <a:p>
              <a:pPr algn="ctr"/>
              <a:r>
                <a:rPr lang="ru-RU" sz="900" b="1" dirty="0">
                  <a:solidFill>
                    <a:schemeClr val="accent5"/>
                  </a:solidFill>
                  <a:latin typeface="Candara" pitchFamily="34" charset="0"/>
                  <a:ea typeface="Times New Roman"/>
                  <a:cs typeface="Times New Roman"/>
                </a:rPr>
                <a:t>(авт. 628 от </a:t>
              </a:r>
              <a:r>
                <a:rPr lang="ru-RU" sz="900" b="1" dirty="0" err="1">
                  <a:solidFill>
                    <a:schemeClr val="accent5"/>
                  </a:solidFill>
                  <a:latin typeface="Candara" pitchFamily="34" charset="0"/>
                  <a:ea typeface="Times New Roman"/>
                  <a:cs typeface="Times New Roman"/>
                </a:rPr>
                <a:t>м.Отрадное</a:t>
              </a:r>
              <a:r>
                <a:rPr lang="ru-RU" sz="900" b="1" dirty="0">
                  <a:solidFill>
                    <a:schemeClr val="accent5"/>
                  </a:solidFill>
                  <a:latin typeface="Candara" pitchFamily="34" charset="0"/>
                  <a:ea typeface="Times New Roman"/>
                  <a:cs typeface="Times New Roman"/>
                </a:rPr>
                <a:t> до ост. к-т Сатурн, далее 4 мин пешком)</a:t>
              </a:r>
              <a:endParaRPr lang="ru-RU" dirty="0">
                <a:solidFill>
                  <a:schemeClr val="accent5"/>
                </a:solidFill>
                <a:latin typeface="Candara" pitchFamily="34" charset="0"/>
                <a:ea typeface="Times New Roman"/>
              </a:endParaRPr>
            </a:p>
          </p:txBody>
        </p:sp>
        <p:sp>
          <p:nvSpPr>
            <p:cNvPr id="42" name="Стрелка вправо 41"/>
            <p:cNvSpPr/>
            <p:nvPr/>
          </p:nvSpPr>
          <p:spPr>
            <a:xfrm>
              <a:off x="1011525" y="7651691"/>
              <a:ext cx="1685023" cy="467691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43" name="Стрелка вправо 42"/>
            <p:cNvSpPr/>
            <p:nvPr/>
          </p:nvSpPr>
          <p:spPr>
            <a:xfrm rot="20043321">
              <a:off x="886514" y="6370537"/>
              <a:ext cx="1261488" cy="509960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44" name="Стрелка вправо 43"/>
            <p:cNvSpPr/>
            <p:nvPr/>
          </p:nvSpPr>
          <p:spPr>
            <a:xfrm rot="15603026">
              <a:off x="-2521992" y="4078612"/>
              <a:ext cx="5192715" cy="28615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800">
                <a:latin typeface="Candara" pitchFamily="34" charset="0"/>
              </a:endParaRPr>
            </a:p>
          </p:txBody>
        </p:sp>
        <p:sp>
          <p:nvSpPr>
            <p:cNvPr id="45" name="TextBox 9"/>
            <p:cNvSpPr txBox="1"/>
            <p:nvPr/>
          </p:nvSpPr>
          <p:spPr>
            <a:xfrm>
              <a:off x="4772787" y="0"/>
              <a:ext cx="197070" cy="711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2800">
                <a:latin typeface="Candara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120336" y="56940"/>
            <a:ext cx="29565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структура учреждения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35825" t="15700" r="35825" b="14300"/>
          <a:stretch/>
        </p:blipFill>
        <p:spPr>
          <a:xfrm>
            <a:off x="8792114" y="2202542"/>
            <a:ext cx="3318129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/>
          <a:srcRect l="36219" t="10101" r="16532" b="10101"/>
          <a:stretch/>
        </p:blipFill>
        <p:spPr>
          <a:xfrm>
            <a:off x="6356946" y="366773"/>
            <a:ext cx="3524805" cy="334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олилиния 21"/>
          <p:cNvSpPr/>
          <p:nvPr/>
        </p:nvSpPr>
        <p:spPr>
          <a:xfrm>
            <a:off x="7041308" y="737967"/>
            <a:ext cx="2295052" cy="2029896"/>
          </a:xfrm>
          <a:custGeom>
            <a:avLst/>
            <a:gdLst>
              <a:gd name="connsiteX0" fmla="*/ 1381125 w 4029075"/>
              <a:gd name="connsiteY0" fmla="*/ 0 h 3648075"/>
              <a:gd name="connsiteX1" fmla="*/ 723900 w 4029075"/>
              <a:gd name="connsiteY1" fmla="*/ 676275 h 3648075"/>
              <a:gd name="connsiteX2" fmla="*/ 666750 w 4029075"/>
              <a:gd name="connsiteY2" fmla="*/ 923925 h 3648075"/>
              <a:gd name="connsiteX3" fmla="*/ 457200 w 4029075"/>
              <a:gd name="connsiteY3" fmla="*/ 1085850 h 3648075"/>
              <a:gd name="connsiteX4" fmla="*/ 381000 w 4029075"/>
              <a:gd name="connsiteY4" fmla="*/ 1209675 h 3648075"/>
              <a:gd name="connsiteX5" fmla="*/ 476250 w 4029075"/>
              <a:gd name="connsiteY5" fmla="*/ 1381125 h 3648075"/>
              <a:gd name="connsiteX6" fmla="*/ 523875 w 4029075"/>
              <a:gd name="connsiteY6" fmla="*/ 1562100 h 3648075"/>
              <a:gd name="connsiteX7" fmla="*/ 485775 w 4029075"/>
              <a:gd name="connsiteY7" fmla="*/ 1752600 h 3648075"/>
              <a:gd name="connsiteX8" fmla="*/ 428625 w 4029075"/>
              <a:gd name="connsiteY8" fmla="*/ 1876425 h 3648075"/>
              <a:gd name="connsiteX9" fmla="*/ 323850 w 4029075"/>
              <a:gd name="connsiteY9" fmla="*/ 1962150 h 3648075"/>
              <a:gd name="connsiteX10" fmla="*/ 304800 w 4029075"/>
              <a:gd name="connsiteY10" fmla="*/ 2105025 h 3648075"/>
              <a:gd name="connsiteX11" fmla="*/ 190500 w 4029075"/>
              <a:gd name="connsiteY11" fmla="*/ 2200275 h 3648075"/>
              <a:gd name="connsiteX12" fmla="*/ 0 w 4029075"/>
              <a:gd name="connsiteY12" fmla="*/ 2990850 h 3648075"/>
              <a:gd name="connsiteX13" fmla="*/ 161925 w 4029075"/>
              <a:gd name="connsiteY13" fmla="*/ 3552825 h 3648075"/>
              <a:gd name="connsiteX14" fmla="*/ 295275 w 4029075"/>
              <a:gd name="connsiteY14" fmla="*/ 3648075 h 3648075"/>
              <a:gd name="connsiteX15" fmla="*/ 866775 w 4029075"/>
              <a:gd name="connsiteY15" fmla="*/ 3590925 h 3648075"/>
              <a:gd name="connsiteX16" fmla="*/ 828675 w 4029075"/>
              <a:gd name="connsiteY16" fmla="*/ 3333750 h 3648075"/>
              <a:gd name="connsiteX17" fmla="*/ 1400175 w 4029075"/>
              <a:gd name="connsiteY17" fmla="*/ 2533650 h 3648075"/>
              <a:gd name="connsiteX18" fmla="*/ 1619250 w 4029075"/>
              <a:gd name="connsiteY18" fmla="*/ 2333625 h 3648075"/>
              <a:gd name="connsiteX19" fmla="*/ 1905000 w 4029075"/>
              <a:gd name="connsiteY19" fmla="*/ 2133600 h 3648075"/>
              <a:gd name="connsiteX20" fmla="*/ 2247900 w 4029075"/>
              <a:gd name="connsiteY20" fmla="*/ 2657475 h 3648075"/>
              <a:gd name="connsiteX21" fmla="*/ 2486025 w 4029075"/>
              <a:gd name="connsiteY21" fmla="*/ 3048000 h 3648075"/>
              <a:gd name="connsiteX22" fmla="*/ 2581275 w 4029075"/>
              <a:gd name="connsiteY22" fmla="*/ 3190875 h 3648075"/>
              <a:gd name="connsiteX23" fmla="*/ 2581275 w 4029075"/>
              <a:gd name="connsiteY23" fmla="*/ 3352800 h 3648075"/>
              <a:gd name="connsiteX24" fmla="*/ 2705100 w 4029075"/>
              <a:gd name="connsiteY24" fmla="*/ 3295650 h 3648075"/>
              <a:gd name="connsiteX25" fmla="*/ 2695575 w 4029075"/>
              <a:gd name="connsiteY25" fmla="*/ 3162300 h 3648075"/>
              <a:gd name="connsiteX26" fmla="*/ 3105150 w 4029075"/>
              <a:gd name="connsiteY26" fmla="*/ 2895600 h 3648075"/>
              <a:gd name="connsiteX27" fmla="*/ 3219450 w 4029075"/>
              <a:gd name="connsiteY27" fmla="*/ 2857500 h 3648075"/>
              <a:gd name="connsiteX28" fmla="*/ 3095625 w 4029075"/>
              <a:gd name="connsiteY28" fmla="*/ 2590800 h 3648075"/>
              <a:gd name="connsiteX29" fmla="*/ 4029075 w 4029075"/>
              <a:gd name="connsiteY29" fmla="*/ 2000250 h 3648075"/>
              <a:gd name="connsiteX30" fmla="*/ 3790950 w 4029075"/>
              <a:gd name="connsiteY30" fmla="*/ 1657350 h 3648075"/>
              <a:gd name="connsiteX31" fmla="*/ 3486150 w 4029075"/>
              <a:gd name="connsiteY31" fmla="*/ 1314450 h 3648075"/>
              <a:gd name="connsiteX32" fmla="*/ 2628900 w 4029075"/>
              <a:gd name="connsiteY32" fmla="*/ 1152525 h 3648075"/>
              <a:gd name="connsiteX33" fmla="*/ 2552700 w 4029075"/>
              <a:gd name="connsiteY33" fmla="*/ 1228725 h 3648075"/>
              <a:gd name="connsiteX34" fmla="*/ 2495550 w 4029075"/>
              <a:gd name="connsiteY34" fmla="*/ 1266825 h 3648075"/>
              <a:gd name="connsiteX35" fmla="*/ 1609725 w 4029075"/>
              <a:gd name="connsiteY35" fmla="*/ 438150 h 3648075"/>
              <a:gd name="connsiteX36" fmla="*/ 1457325 w 4029075"/>
              <a:gd name="connsiteY36" fmla="*/ 247650 h 3648075"/>
              <a:gd name="connsiteX37" fmla="*/ 1381125 w 4029075"/>
              <a:gd name="connsiteY37" fmla="*/ 0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029075" h="3648075">
                <a:moveTo>
                  <a:pt x="1381125" y="0"/>
                </a:moveTo>
                <a:lnTo>
                  <a:pt x="723900" y="676275"/>
                </a:lnTo>
                <a:lnTo>
                  <a:pt x="666750" y="923925"/>
                </a:lnTo>
                <a:lnTo>
                  <a:pt x="457200" y="1085850"/>
                </a:lnTo>
                <a:lnTo>
                  <a:pt x="381000" y="1209675"/>
                </a:lnTo>
                <a:lnTo>
                  <a:pt x="476250" y="1381125"/>
                </a:lnTo>
                <a:lnTo>
                  <a:pt x="523875" y="1562100"/>
                </a:lnTo>
                <a:lnTo>
                  <a:pt x="485775" y="1752600"/>
                </a:lnTo>
                <a:lnTo>
                  <a:pt x="428625" y="1876425"/>
                </a:lnTo>
                <a:lnTo>
                  <a:pt x="323850" y="1962150"/>
                </a:lnTo>
                <a:lnTo>
                  <a:pt x="304800" y="2105025"/>
                </a:lnTo>
                <a:lnTo>
                  <a:pt x="190500" y="2200275"/>
                </a:lnTo>
                <a:lnTo>
                  <a:pt x="0" y="2990850"/>
                </a:lnTo>
                <a:lnTo>
                  <a:pt x="161925" y="3552825"/>
                </a:lnTo>
                <a:lnTo>
                  <a:pt x="295275" y="3648075"/>
                </a:lnTo>
                <a:lnTo>
                  <a:pt x="866775" y="3590925"/>
                </a:lnTo>
                <a:lnTo>
                  <a:pt x="828675" y="3333750"/>
                </a:lnTo>
                <a:lnTo>
                  <a:pt x="1400175" y="2533650"/>
                </a:lnTo>
                <a:lnTo>
                  <a:pt x="1619250" y="2333625"/>
                </a:lnTo>
                <a:lnTo>
                  <a:pt x="1905000" y="2133600"/>
                </a:lnTo>
                <a:lnTo>
                  <a:pt x="2247900" y="2657475"/>
                </a:lnTo>
                <a:lnTo>
                  <a:pt x="2486025" y="3048000"/>
                </a:lnTo>
                <a:lnTo>
                  <a:pt x="2581275" y="3190875"/>
                </a:lnTo>
                <a:lnTo>
                  <a:pt x="2581275" y="3352800"/>
                </a:lnTo>
                <a:lnTo>
                  <a:pt x="2705100" y="3295650"/>
                </a:lnTo>
                <a:lnTo>
                  <a:pt x="2695575" y="3162300"/>
                </a:lnTo>
                <a:lnTo>
                  <a:pt x="3105150" y="2895600"/>
                </a:lnTo>
                <a:lnTo>
                  <a:pt x="3219450" y="2857500"/>
                </a:lnTo>
                <a:lnTo>
                  <a:pt x="3095625" y="2590800"/>
                </a:lnTo>
                <a:lnTo>
                  <a:pt x="4029075" y="2000250"/>
                </a:lnTo>
                <a:lnTo>
                  <a:pt x="3790950" y="1657350"/>
                </a:lnTo>
                <a:lnTo>
                  <a:pt x="3486150" y="1314450"/>
                </a:lnTo>
                <a:lnTo>
                  <a:pt x="2628900" y="1152525"/>
                </a:lnTo>
                <a:lnTo>
                  <a:pt x="2552700" y="1228725"/>
                </a:lnTo>
                <a:lnTo>
                  <a:pt x="2495550" y="1266825"/>
                </a:lnTo>
                <a:lnTo>
                  <a:pt x="1609725" y="438150"/>
                </a:lnTo>
                <a:lnTo>
                  <a:pt x="1457325" y="247650"/>
                </a:lnTo>
                <a:lnTo>
                  <a:pt x="1381125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284673DF-CA3B-5D4F-87C2-B96CCD9EDDFC}"/>
              </a:ext>
            </a:extLst>
          </p:cNvPr>
          <p:cNvSpPr/>
          <p:nvPr/>
        </p:nvSpPr>
        <p:spPr>
          <a:xfrm>
            <a:off x="9929652" y="5181036"/>
            <a:ext cx="1130650" cy="768243"/>
          </a:xfrm>
          <a:custGeom>
            <a:avLst/>
            <a:gdLst>
              <a:gd name="connsiteX0" fmla="*/ 357187 w 1252537"/>
              <a:gd name="connsiteY0" fmla="*/ 0 h 942975"/>
              <a:gd name="connsiteX1" fmla="*/ 333375 w 1252537"/>
              <a:gd name="connsiteY1" fmla="*/ 200025 h 942975"/>
              <a:gd name="connsiteX2" fmla="*/ 338137 w 1252537"/>
              <a:gd name="connsiteY2" fmla="*/ 385762 h 942975"/>
              <a:gd name="connsiteX3" fmla="*/ 109537 w 1252537"/>
              <a:gd name="connsiteY3" fmla="*/ 390525 h 942975"/>
              <a:gd name="connsiteX4" fmla="*/ 0 w 1252537"/>
              <a:gd name="connsiteY4" fmla="*/ 481012 h 942975"/>
              <a:gd name="connsiteX5" fmla="*/ 95250 w 1252537"/>
              <a:gd name="connsiteY5" fmla="*/ 719137 h 942975"/>
              <a:gd name="connsiteX6" fmla="*/ 381000 w 1252537"/>
              <a:gd name="connsiteY6" fmla="*/ 776287 h 942975"/>
              <a:gd name="connsiteX7" fmla="*/ 457200 w 1252537"/>
              <a:gd name="connsiteY7" fmla="*/ 700087 h 942975"/>
              <a:gd name="connsiteX8" fmla="*/ 485775 w 1252537"/>
              <a:gd name="connsiteY8" fmla="*/ 800100 h 942975"/>
              <a:gd name="connsiteX9" fmla="*/ 585787 w 1252537"/>
              <a:gd name="connsiteY9" fmla="*/ 942975 h 942975"/>
              <a:gd name="connsiteX10" fmla="*/ 700087 w 1252537"/>
              <a:gd name="connsiteY10" fmla="*/ 871537 h 942975"/>
              <a:gd name="connsiteX11" fmla="*/ 876300 w 1252537"/>
              <a:gd name="connsiteY11" fmla="*/ 642937 h 942975"/>
              <a:gd name="connsiteX12" fmla="*/ 933450 w 1252537"/>
              <a:gd name="connsiteY12" fmla="*/ 528637 h 942975"/>
              <a:gd name="connsiteX13" fmla="*/ 1152525 w 1252537"/>
              <a:gd name="connsiteY13" fmla="*/ 566737 h 942975"/>
              <a:gd name="connsiteX14" fmla="*/ 1233487 w 1252537"/>
              <a:gd name="connsiteY14" fmla="*/ 547687 h 942975"/>
              <a:gd name="connsiteX15" fmla="*/ 1252537 w 1252537"/>
              <a:gd name="connsiteY15" fmla="*/ 385762 h 942975"/>
              <a:gd name="connsiteX16" fmla="*/ 1109662 w 1252537"/>
              <a:gd name="connsiteY16" fmla="*/ 333375 h 942975"/>
              <a:gd name="connsiteX17" fmla="*/ 1081087 w 1252537"/>
              <a:gd name="connsiteY17" fmla="*/ 280987 h 942975"/>
              <a:gd name="connsiteX18" fmla="*/ 838200 w 1252537"/>
              <a:gd name="connsiteY18" fmla="*/ 304800 h 942975"/>
              <a:gd name="connsiteX19" fmla="*/ 800100 w 1252537"/>
              <a:gd name="connsiteY19" fmla="*/ 138112 h 942975"/>
              <a:gd name="connsiteX20" fmla="*/ 438150 w 1252537"/>
              <a:gd name="connsiteY20" fmla="*/ 119062 h 942975"/>
              <a:gd name="connsiteX21" fmla="*/ 357187 w 1252537"/>
              <a:gd name="connsiteY21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2537" h="942975">
                <a:moveTo>
                  <a:pt x="357187" y="0"/>
                </a:moveTo>
                <a:lnTo>
                  <a:pt x="333375" y="200025"/>
                </a:lnTo>
                <a:lnTo>
                  <a:pt x="338137" y="385762"/>
                </a:lnTo>
                <a:lnTo>
                  <a:pt x="109537" y="390525"/>
                </a:lnTo>
                <a:lnTo>
                  <a:pt x="0" y="481012"/>
                </a:lnTo>
                <a:lnTo>
                  <a:pt x="95250" y="719137"/>
                </a:lnTo>
                <a:lnTo>
                  <a:pt x="381000" y="776287"/>
                </a:lnTo>
                <a:lnTo>
                  <a:pt x="457200" y="700087"/>
                </a:lnTo>
                <a:lnTo>
                  <a:pt x="485775" y="800100"/>
                </a:lnTo>
                <a:lnTo>
                  <a:pt x="585787" y="942975"/>
                </a:lnTo>
                <a:lnTo>
                  <a:pt x="700087" y="871537"/>
                </a:lnTo>
                <a:lnTo>
                  <a:pt x="876300" y="642937"/>
                </a:lnTo>
                <a:lnTo>
                  <a:pt x="933450" y="528637"/>
                </a:lnTo>
                <a:lnTo>
                  <a:pt x="1152525" y="566737"/>
                </a:lnTo>
                <a:lnTo>
                  <a:pt x="1233487" y="547687"/>
                </a:lnTo>
                <a:lnTo>
                  <a:pt x="1252537" y="385762"/>
                </a:lnTo>
                <a:lnTo>
                  <a:pt x="1109662" y="333375"/>
                </a:lnTo>
                <a:lnTo>
                  <a:pt x="1081087" y="280987"/>
                </a:lnTo>
                <a:lnTo>
                  <a:pt x="838200" y="304800"/>
                </a:lnTo>
                <a:lnTo>
                  <a:pt x="800100" y="138112"/>
                </a:lnTo>
                <a:lnTo>
                  <a:pt x="438150" y="119062"/>
                </a:lnTo>
                <a:lnTo>
                  <a:pt x="357187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4BA21C6E-71BF-6C4C-B40C-467A14C8B299}"/>
              </a:ext>
            </a:extLst>
          </p:cNvPr>
          <p:cNvSpPr/>
          <p:nvPr/>
        </p:nvSpPr>
        <p:spPr>
          <a:xfrm>
            <a:off x="9465612" y="4379337"/>
            <a:ext cx="832277" cy="542735"/>
          </a:xfrm>
          <a:custGeom>
            <a:avLst/>
            <a:gdLst>
              <a:gd name="connsiteX0" fmla="*/ 0 w 1076325"/>
              <a:gd name="connsiteY0" fmla="*/ 390525 h 623887"/>
              <a:gd name="connsiteX1" fmla="*/ 1057275 w 1076325"/>
              <a:gd name="connsiteY1" fmla="*/ 623887 h 623887"/>
              <a:gd name="connsiteX2" fmla="*/ 1076325 w 1076325"/>
              <a:gd name="connsiteY2" fmla="*/ 528637 h 623887"/>
              <a:gd name="connsiteX3" fmla="*/ 581025 w 1076325"/>
              <a:gd name="connsiteY3" fmla="*/ 376237 h 623887"/>
              <a:gd name="connsiteX4" fmla="*/ 638175 w 1076325"/>
              <a:gd name="connsiteY4" fmla="*/ 114300 h 623887"/>
              <a:gd name="connsiteX5" fmla="*/ 142875 w 1076325"/>
              <a:gd name="connsiteY5" fmla="*/ 0 h 623887"/>
              <a:gd name="connsiteX6" fmla="*/ 0 w 1076325"/>
              <a:gd name="connsiteY6" fmla="*/ 390525 h 62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6325" h="623887">
                <a:moveTo>
                  <a:pt x="0" y="390525"/>
                </a:moveTo>
                <a:lnTo>
                  <a:pt x="1057275" y="623887"/>
                </a:lnTo>
                <a:lnTo>
                  <a:pt x="1076325" y="528637"/>
                </a:lnTo>
                <a:lnTo>
                  <a:pt x="581025" y="376237"/>
                </a:lnTo>
                <a:lnTo>
                  <a:pt x="638175" y="114300"/>
                </a:lnTo>
                <a:lnTo>
                  <a:pt x="142875" y="0"/>
                </a:lnTo>
                <a:lnTo>
                  <a:pt x="0" y="39052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04299" y="2186182"/>
            <a:ext cx="16065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i="1" dirty="0">
                <a:solidFill>
                  <a:schemeClr val="accent5"/>
                </a:solidFill>
              </a:rPr>
              <a:t>5 км</a:t>
            </a:r>
          </a:p>
          <a:p>
            <a:r>
              <a:rPr lang="ru-RU" sz="1100" i="1" dirty="0">
                <a:solidFill>
                  <a:schemeClr val="accent5"/>
                </a:solidFill>
              </a:rPr>
              <a:t>15 мин на авто</a:t>
            </a:r>
          </a:p>
          <a:p>
            <a:r>
              <a:rPr lang="ru-RU" sz="1100" i="1" dirty="0">
                <a:solidFill>
                  <a:schemeClr val="accent5"/>
                </a:solidFill>
              </a:rPr>
              <a:t>30 мин на </a:t>
            </a:r>
            <a:r>
              <a:rPr lang="ru-RU" sz="1100" i="1" dirty="0" err="1">
                <a:solidFill>
                  <a:schemeClr val="accent5"/>
                </a:solidFill>
              </a:rPr>
              <a:t>общ.трансп</a:t>
            </a:r>
            <a:r>
              <a:rPr lang="ru-RU" sz="1100" i="1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57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91399289"/>
              </p:ext>
            </p:extLst>
          </p:nvPr>
        </p:nvGraphicFramePr>
        <p:xfrm>
          <a:off x="191344" y="-315416"/>
          <a:ext cx="5087888" cy="335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129761147"/>
              </p:ext>
            </p:extLst>
          </p:nvPr>
        </p:nvGraphicFramePr>
        <p:xfrm>
          <a:off x="191344" y="2780928"/>
          <a:ext cx="5087888" cy="419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60816"/>
              </p:ext>
            </p:extLst>
          </p:nvPr>
        </p:nvGraphicFramePr>
        <p:xfrm>
          <a:off x="5735960" y="1844824"/>
          <a:ext cx="5784643" cy="7620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993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Всего в</a:t>
                      </a:r>
                      <a:endParaRPr lang="ru-RU" sz="21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21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ГБУЗ «ГП № 107 ДЗМ»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237 585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524554"/>
              </p:ext>
            </p:extLst>
          </p:nvPr>
        </p:nvGraphicFramePr>
        <p:xfrm>
          <a:off x="5759963" y="2896412"/>
          <a:ext cx="5784643" cy="6110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088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Филиал № 1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53 302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601725"/>
              </p:ext>
            </p:extLst>
          </p:nvPr>
        </p:nvGraphicFramePr>
        <p:xfrm>
          <a:off x="5783966" y="3869095"/>
          <a:ext cx="5784643" cy="49445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accent5"/>
                          </a:solidFill>
                          <a:latin typeface="+mj-lt"/>
                        </a:rPr>
                        <a:t>жители района Свиблово</a:t>
                      </a: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accent5"/>
                          </a:solidFill>
                          <a:latin typeface="+mj-lt"/>
                        </a:rPr>
                        <a:t>39 444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35544"/>
              </p:ext>
            </p:extLst>
          </p:nvPr>
        </p:nvGraphicFramePr>
        <p:xfrm>
          <a:off x="5807968" y="4725144"/>
          <a:ext cx="5784643" cy="49445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93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жители района</a:t>
                      </a:r>
                      <a:r>
                        <a:rPr lang="ru-RU" sz="21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 Бабушкинский</a:t>
                      </a:r>
                      <a:endParaRPr lang="ru-RU" sz="21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13 858</a:t>
                      </a:r>
                    </a:p>
                  </a:txBody>
                  <a:tcPr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77518" y="116632"/>
            <a:ext cx="55024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структура и численность населения района</a:t>
            </a:r>
          </a:p>
        </p:txBody>
      </p:sp>
    </p:spTree>
    <p:extLst>
      <p:ext uri="{BB962C8B-B14F-4D97-AF65-F5344CB8AC3E}">
        <p14:creationId xmlns:p14="http://schemas.microsoft.com/office/powerpoint/2010/main" val="40516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6" y="3471512"/>
            <a:ext cx="3236842" cy="2305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75" y="1154240"/>
            <a:ext cx="3224005" cy="2151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7" y="2276706"/>
            <a:ext cx="3223464" cy="23178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4624"/>
            <a:ext cx="3224005" cy="2151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1131" y="7938"/>
            <a:ext cx="48740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подразделения в составе учреждения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4674958"/>
            <a:ext cx="3203896" cy="21382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51984" y="752585"/>
            <a:ext cx="6096000" cy="53660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отделения терапии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отделение медицинской помощи на дому:</a:t>
            </a: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медицинской помощи на дому,</a:t>
            </a: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патронажная служба,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отделение медицинской профилактики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Центр здоровья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хирургическое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офтальмологическое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консультативно-диагностическое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урологическое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отделение функциональной диагностики,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рентгенологическое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оториноларингологическое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эндокринологическое отделение,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кабинеты кардиологов,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кабинеты неврологов,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кабинеты ультразвуковой диагностики и др.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2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cloclo12.datacloudmail.ru/weblink/thumb/xw1/ff34dd25250d/%D1%84%D0%BE%D1%82%D0%BE%20%D0%B3%D0%BF%20107%20%D0%B7%D0%B4%D0%B0%D0%BD%D0%B8%D1%8F/%D0%B7%D0%B4%D0%B0%D0%BD%D0%B8%D1%8F/20140219_172534.jpg?x-email=undefined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0832" y="908720"/>
            <a:ext cx="6096000" cy="54014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терапевты участковые,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общей практики (семейные врачи),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врачи-терапевты,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врачи-кардиологи,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врачи-эндокринологи,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врачи-неврологи,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</a:t>
            </a:r>
            <a:r>
              <a:rPr lang="ru-RU" sz="15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оториноларингологи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врачи-физиотерапевты,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по лечебной физкультуре,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врачи-хирурги,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ультразвуковой диагностики,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врачи-урологи,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врачи-офтальмологи,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врачи-гастроэнтерологи,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врачи-пульмонологи,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врачи-аллергологи-иммунологи,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</a:t>
            </a:r>
            <a:r>
              <a:rPr lang="ru-RU" sz="15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эндоскописты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врачи-ревматологи,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врачи-рентгенологи,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врачи функциональной диагностики др.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78" y="548680"/>
            <a:ext cx="2192370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08" y="548680"/>
            <a:ext cx="2200706" cy="3297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14" y="3974006"/>
            <a:ext cx="1837962" cy="2753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44" y="3974006"/>
            <a:ext cx="4038641" cy="26953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44" y="548679"/>
            <a:ext cx="2215300" cy="33193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61197" y="-353"/>
            <a:ext cx="25170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наши специалисты</a:t>
            </a:r>
          </a:p>
        </p:txBody>
      </p:sp>
    </p:spTree>
    <p:extLst>
      <p:ext uri="{BB962C8B-B14F-4D97-AF65-F5344CB8AC3E}">
        <p14:creationId xmlns:p14="http://schemas.microsoft.com/office/powerpoint/2010/main" val="185660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043444" y="-353"/>
            <a:ext cx="2034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штаты и кадры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96908"/>
            <a:ext cx="4536504" cy="30276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90" y="3498724"/>
            <a:ext cx="2139366" cy="32426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504527"/>
            <a:ext cx="2160240" cy="32368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083298"/>
              </p:ext>
            </p:extLst>
          </p:nvPr>
        </p:nvGraphicFramePr>
        <p:xfrm>
          <a:off x="5159896" y="777266"/>
          <a:ext cx="6768751" cy="52440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91887">
                  <a:extLst>
                    <a:ext uri="{9D8B030D-6E8A-4147-A177-3AD203B41FA5}">
                      <a16:colId xmlns:a16="http://schemas.microsoft.com/office/drawing/2014/main" val="3644013286"/>
                    </a:ext>
                  </a:extLst>
                </a:gridCol>
                <a:gridCol w="1219216">
                  <a:extLst>
                    <a:ext uri="{9D8B030D-6E8A-4147-A177-3AD203B41FA5}">
                      <a16:colId xmlns:a16="http://schemas.microsoft.com/office/drawing/2014/main" val="3793216676"/>
                    </a:ext>
                  </a:extLst>
                </a:gridCol>
                <a:gridCol w="1219216">
                  <a:extLst>
                    <a:ext uri="{9D8B030D-6E8A-4147-A177-3AD203B41FA5}">
                      <a16:colId xmlns:a16="http://schemas.microsoft.com/office/drawing/2014/main" val="643933822"/>
                    </a:ext>
                  </a:extLst>
                </a:gridCol>
                <a:gridCol w="1219216">
                  <a:extLst>
                    <a:ext uri="{9D8B030D-6E8A-4147-A177-3AD203B41FA5}">
                      <a16:colId xmlns:a16="http://schemas.microsoft.com/office/drawing/2014/main" val="102256275"/>
                    </a:ext>
                  </a:extLst>
                </a:gridCol>
                <a:gridCol w="1219216">
                  <a:extLst>
                    <a:ext uri="{9D8B030D-6E8A-4147-A177-3AD203B41FA5}">
                      <a16:colId xmlns:a16="http://schemas.microsoft.com/office/drawing/2014/main" val="1865875779"/>
                    </a:ext>
                  </a:extLst>
                </a:gridCol>
              </a:tblGrid>
              <a:tr h="5826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Должности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2020 год (на 1 января)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2021 год (на 1 января)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266137"/>
                  </a:ext>
                </a:extLst>
              </a:tr>
              <a:tr h="1165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Занято должностей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Физических лиц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Занято должностей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Физических лиц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8308035"/>
                  </a:ext>
                </a:extLst>
              </a:tr>
              <a:tr h="582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Врачи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5333363"/>
                  </a:ext>
                </a:extLst>
              </a:tr>
              <a:tr h="582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т.ч. участковые + ВОП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2275201"/>
                  </a:ext>
                </a:extLst>
              </a:tr>
              <a:tr h="1165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Средний медицинский персонал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3761540"/>
                  </a:ext>
                </a:extLst>
              </a:tr>
              <a:tr h="582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т.ч. участковые + ВОП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0386230"/>
                  </a:ext>
                </a:extLst>
              </a:tr>
              <a:tr h="582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Итого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7530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423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518653"/>
            <a:ext cx="2800812" cy="4196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1566" y="-353"/>
            <a:ext cx="56166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200" b="1" dirty="0">
                <a:solidFill>
                  <a:srgbClr val="FF0000"/>
                </a:solidFill>
              </a:rPr>
              <a:t>диагностические возможности учреждения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66" y="4864327"/>
            <a:ext cx="2905667" cy="1939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88" y="4863482"/>
            <a:ext cx="2953908" cy="19400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86" y="4863482"/>
            <a:ext cx="2906932" cy="1940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4" y="4863482"/>
            <a:ext cx="2906932" cy="1940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0"/>
          <a:stretch/>
        </p:blipFill>
        <p:spPr>
          <a:xfrm>
            <a:off x="141184" y="830474"/>
            <a:ext cx="1994376" cy="357301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692305"/>
              </p:ext>
            </p:extLst>
          </p:nvPr>
        </p:nvGraphicFramePr>
        <p:xfrm>
          <a:off x="4871864" y="518653"/>
          <a:ext cx="7206368" cy="41966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47650">
                  <a:extLst>
                    <a:ext uri="{9D8B030D-6E8A-4147-A177-3AD203B41FA5}">
                      <a16:colId xmlns:a16="http://schemas.microsoft.com/office/drawing/2014/main" val="2605513764"/>
                    </a:ext>
                  </a:extLst>
                </a:gridCol>
                <a:gridCol w="1638406">
                  <a:extLst>
                    <a:ext uri="{9D8B030D-6E8A-4147-A177-3AD203B41FA5}">
                      <a16:colId xmlns:a16="http://schemas.microsoft.com/office/drawing/2014/main" val="3338268649"/>
                    </a:ext>
                  </a:extLst>
                </a:gridCol>
                <a:gridCol w="1420312">
                  <a:extLst>
                    <a:ext uri="{9D8B030D-6E8A-4147-A177-3AD203B41FA5}">
                      <a16:colId xmlns:a16="http://schemas.microsoft.com/office/drawing/2014/main" val="2649899969"/>
                    </a:ext>
                  </a:extLst>
                </a:gridCol>
              </a:tblGrid>
              <a:tr h="21328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Наименование оборудования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Количество единиц оборудования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6829"/>
                  </a:ext>
                </a:extLst>
              </a:tr>
              <a:tr h="8114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ГБУЗ "ГП № 107 ДЗМ"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Филиал № 1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extLst>
                  <a:ext uri="{0D108BD9-81ED-4DB2-BD59-A6C34878D82A}">
                    <a16:rowId xmlns:a16="http://schemas.microsoft.com/office/drawing/2014/main" val="3429646290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Ультразвуковое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5694009"/>
                  </a:ext>
                </a:extLst>
              </a:tr>
              <a:tr h="2011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Рентгенологическое, в </a:t>
                      </a:r>
                      <a:r>
                        <a:rPr lang="ru-RU" sz="1100" dirty="0" err="1">
                          <a:effectLst/>
                        </a:rPr>
                        <a:t>т.ч</a:t>
                      </a:r>
                      <a:r>
                        <a:rPr lang="ru-RU" sz="1100" dirty="0">
                          <a:effectLst/>
                        </a:rPr>
                        <a:t>.: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5738369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рентгенологический аппарат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1473036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- денситометр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2849375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аппарат МРТ,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8821580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- </a:t>
                      </a:r>
                      <a:r>
                        <a:rPr lang="ru-RU" sz="1100" dirty="0" err="1">
                          <a:effectLst/>
                        </a:rPr>
                        <a:t>маммограф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0398372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флюорограф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330996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Офтальмологическое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0073981"/>
                  </a:ext>
                </a:extLst>
              </a:tr>
              <a:tr h="1981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Функциональной диагностики, в </a:t>
                      </a:r>
                      <a:r>
                        <a:rPr lang="ru-RU" sz="1100" dirty="0" err="1">
                          <a:effectLst/>
                        </a:rPr>
                        <a:t>т.ч</a:t>
                      </a:r>
                      <a:r>
                        <a:rPr lang="ru-RU" sz="1100" dirty="0">
                          <a:effectLst/>
                        </a:rPr>
                        <a:t>.: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9906518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ЭКГ,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4609696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 холтеровское мониторирование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8952611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Эндоскопическое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0511265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Отоларингологическое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1093306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Урологическое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885556"/>
                  </a:ext>
                </a:extLst>
              </a:tr>
              <a:tr h="2132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Клинико-диагностической лаборатории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075" marR="650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3957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00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16632"/>
            <a:ext cx="3456384" cy="2306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1" y="1067792"/>
            <a:ext cx="3452632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636912"/>
            <a:ext cx="2736304" cy="4099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1" y="3789040"/>
            <a:ext cx="3452632" cy="23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15" y="3794948"/>
            <a:ext cx="3452632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15" y="1073698"/>
            <a:ext cx="3452632" cy="23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19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3010</TotalTime>
  <Words>1270</Words>
  <Application>Microsoft Office PowerPoint</Application>
  <PresentationFormat>Широкоэкранный</PresentationFormat>
  <Paragraphs>427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Candara</vt:lpstr>
      <vt:lpstr>Wingdings</vt:lpstr>
      <vt:lpstr>Тема Office</vt:lpstr>
      <vt:lpstr>отчет о работе в 2021 году  в районе СВИБЛОВО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Ждем вас в нашей поликлинике!  Будьте здоровы!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здравоохранения «ГОРОДСКАЯ ПОЛИКЛИНИКА № 107 Департамента здравоохранения города Москвы»</dc:title>
  <dc:creator>ThinkC-14</dc:creator>
  <cp:lastModifiedBy>Александр</cp:lastModifiedBy>
  <cp:revision>233</cp:revision>
  <cp:lastPrinted>2018-03-13T14:30:05Z</cp:lastPrinted>
  <dcterms:created xsi:type="dcterms:W3CDTF">2015-11-26T13:18:32Z</dcterms:created>
  <dcterms:modified xsi:type="dcterms:W3CDTF">2022-02-21T13:44:48Z</dcterms:modified>
</cp:coreProperties>
</file>