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753600" cy="7315200"/>
  <p:notesSz cx="6858000" cy="9144000"/>
  <p:embeddedFontLst>
    <p:embeddedFont>
      <p:font typeface="Angelica" panose="020B0604020202020204" charset="-52"/>
      <p:regular r:id="rId15"/>
    </p:embeddedFont>
    <p:embeddedFont>
      <p:font typeface="Arista Pro ExtraLight" panose="020B0604020202020204" charset="0"/>
      <p:regular r:id="rId16"/>
    </p:embeddedFont>
    <p:embeddedFont>
      <p:font typeface="Arista Pro SemiBold" panose="020B0604020202020204" charset="0"/>
      <p:regular r:id="rId17"/>
    </p:embeddedFont>
    <p:embeddedFont>
      <p:font typeface="Aristotelica Pro" panose="020B0604020202020204" charset="0"/>
      <p:regular r:id="rId18"/>
    </p:embeddedFont>
    <p:embeddedFont>
      <p:font typeface="Aristotelica Pro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ortensia" panose="020B0604020202020204" charset="-52"/>
      <p:regular r:id="rId24"/>
    </p:embeddedFont>
    <p:embeddedFont>
      <p:font typeface="Monotype Corsiva" panose="03010101010201010101" pitchFamily="66" charset="0"/>
      <p:italic r:id="rId25"/>
    </p:embeddedFont>
    <p:embeddedFont>
      <p:font typeface="Open Sans Extra Bold" panose="020B0604020202020204" charset="0"/>
      <p:regular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7" d="100"/>
          <a:sy n="97" d="100"/>
        </p:scale>
        <p:origin x="24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2020</a:t>
            </a:r>
            <a:r>
              <a:rPr lang="ru-RU" baseline="0" dirty="0"/>
              <a:t> год.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A-4C03-A725-8020805B59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BA-4C03-A725-8020805B59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BA-4C03-A725-8020805B59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BA-4C03-A725-8020805B59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1 группа</c:v>
                </c:pt>
                <c:pt idx="1">
                  <c:v>2 группа</c:v>
                </c:pt>
                <c:pt idx="2">
                  <c:v>3 группа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2674</c:v>
                </c:pt>
                <c:pt idx="1">
                  <c:v>17212</c:v>
                </c:pt>
                <c:pt idx="2">
                  <c:v>15386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E5-443E-9905-321A83EC3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2021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34-40C5-8999-75B1A76366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34-40C5-8999-75B1A76366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34-40C5-8999-75B1A76366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1 группа</c:v>
                </c:pt>
                <c:pt idx="1">
                  <c:v>2 группа</c:v>
                </c:pt>
                <c:pt idx="2">
                  <c:v>3 группа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2829</c:v>
                </c:pt>
                <c:pt idx="1">
                  <c:v>17484</c:v>
                </c:pt>
                <c:pt idx="2">
                  <c:v>15844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48-40C6-B4D8-5B55E1730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Инфекционные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3004</c:v>
                </c:pt>
                <c:pt idx="1">
                  <c:v>4494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2-4F35-9EC0-05982CCFB7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Эндокринные заболевания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19756</c:v>
                </c:pt>
                <c:pt idx="1">
                  <c:v>33869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C2-4F35-9EC0-05982CCFB70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Нервная система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6869</c:v>
                </c:pt>
                <c:pt idx="1">
                  <c:v>10205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C2-4F35-9EC0-05982CCFB70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Кровообращения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73307</c:v>
                </c:pt>
                <c:pt idx="1">
                  <c:v>92438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C2-4F35-9EC0-05982CCFB70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Цереброваскулярные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18551</c:v>
                </c:pt>
                <c:pt idx="1">
                  <c:v>20508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C2-4F35-9EC0-05982CCFB70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Органы дыхания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92504</c:v>
                </c:pt>
                <c:pt idx="1">
                  <c:v>94447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C2-4F35-9EC0-05982CCFB70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Пищеварения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23774</c:v>
                </c:pt>
                <c:pt idx="1">
                  <c:v>35154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C2-4F35-9EC0-05982CCFB70A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Костно-мышечная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34623</c:v>
                </c:pt>
                <c:pt idx="1">
                  <c:v>56536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C2-4F35-9EC0-05982CCFB70A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Моче-половая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23027</c:v>
                </c:pt>
                <c:pt idx="1">
                  <c:v>30228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C2-4F35-9EC0-05982CCFB70A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Болезни глаза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Лист1!$K$2:$K$3</c:f>
              <c:numCache>
                <c:formatCode>General</c:formatCode>
                <c:ptCount val="2"/>
                <c:pt idx="0">
                  <c:v>15594</c:v>
                </c:pt>
                <c:pt idx="1">
                  <c:v>27351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C2-4F35-9EC0-05982CCFB70A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Травмы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Лист1!$L$2:$L$3</c:f>
              <c:numCache>
                <c:formatCode>General</c:formatCode>
                <c:ptCount val="2"/>
                <c:pt idx="0">
                  <c:v>4964</c:v>
                </c:pt>
                <c:pt idx="1">
                  <c:v>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C-46D5-B1BB-A5EEBD6CF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416680"/>
        <c:axId val="470417008"/>
      </c:barChart>
      <c:catAx>
        <c:axId val="47041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0417008"/>
        <c:crosses val="autoZero"/>
        <c:auto val="1"/>
        <c:lblAlgn val="ctr"/>
        <c:lblOffset val="100"/>
        <c:noMultiLvlLbl val="0"/>
      </c:catAx>
      <c:valAx>
        <c:axId val="47041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0416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Темы обращений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1236063878268797E-2"/>
          <c:y val="4.8722650087093519E-2"/>
          <c:w val="0.94321747507824494"/>
          <c:h val="0.63851935616385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оказания медпомощи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D-4E8A-A5C9-A5C06A34FE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ЛЛО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9D-4E8A-A5C9-A5C06A34FE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Организация работы ЛПУ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9D-4E8A-A5C9-A5C06A34FE5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COVID-19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9D-4E8A-A5C9-A5C06A34FE5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Этика и деонтология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9D-4E8A-A5C9-A5C06A34FE5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Справочные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9D-4E8A-A5C9-A5C06A34FE5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Иные вопросы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9D-4E8A-A5C9-A5C06A34F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36796944"/>
        <c:axId val="436802192"/>
      </c:barChart>
      <c:catAx>
        <c:axId val="43679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6802192"/>
        <c:crosses val="autoZero"/>
        <c:auto val="1"/>
        <c:lblAlgn val="ctr"/>
        <c:lblOffset val="100"/>
        <c:noMultiLvlLbl val="0"/>
      </c:catAx>
      <c:valAx>
        <c:axId val="436802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79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0977218447488"/>
          <c:y val="0.78421173875249939"/>
          <c:w val="0.78760287638415738"/>
          <c:h val="0.206915382705225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8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2.png"/><Relationship Id="rId7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5.svg"/><Relationship Id="rId9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sv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1618270" y="2165034"/>
            <a:ext cx="12993589" cy="133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3"/>
              </a:lnSpc>
            </a:pPr>
            <a:r>
              <a:rPr lang="en-US" sz="787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220835" y="1981628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375625" y="1755116"/>
            <a:ext cx="8883299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441031" y="1465418"/>
            <a:ext cx="9111582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3105001" y="5555206"/>
            <a:ext cx="8443034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10" name="TextBox 10"/>
          <p:cNvSpPr txBox="1"/>
          <p:nvPr/>
        </p:nvSpPr>
        <p:spPr>
          <a:xfrm rot="-2700000">
            <a:off x="5030984" y="5895602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584082" y="4786972"/>
            <a:ext cx="5789932" cy="1449048"/>
            <a:chOff x="0" y="0"/>
            <a:chExt cx="3140781" cy="7860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40781" cy="786044"/>
            </a:xfrm>
            <a:custGeom>
              <a:avLst/>
              <a:gdLst/>
              <a:ahLst/>
              <a:cxnLst/>
              <a:rect l="l" t="t" r="r" b="b"/>
              <a:pathLst>
                <a:path w="3140781" h="786044">
                  <a:moveTo>
                    <a:pt x="3016321" y="786044"/>
                  </a:moveTo>
                  <a:lnTo>
                    <a:pt x="124460" y="786044"/>
                  </a:lnTo>
                  <a:cubicBezTo>
                    <a:pt x="55880" y="786044"/>
                    <a:pt x="0" y="730164"/>
                    <a:pt x="0" y="6615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16321" y="0"/>
                  </a:lnTo>
                  <a:cubicBezTo>
                    <a:pt x="3084901" y="0"/>
                    <a:pt x="3140781" y="55880"/>
                    <a:pt x="3140781" y="124460"/>
                  </a:cubicBezTo>
                  <a:lnTo>
                    <a:pt x="3140781" y="661584"/>
                  </a:lnTo>
                  <a:cubicBezTo>
                    <a:pt x="3140781" y="730164"/>
                    <a:pt x="3084901" y="786044"/>
                    <a:pt x="3016321" y="786044"/>
                  </a:cubicBezTo>
                  <a:close/>
                </a:path>
              </a:pathLst>
            </a:custGeom>
            <a:solidFill>
              <a:srgbClr val="A7BCD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584082" y="2811255"/>
            <a:ext cx="5789932" cy="1431029"/>
            <a:chOff x="0" y="0"/>
            <a:chExt cx="7719910" cy="1908039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7719910" cy="1908039"/>
            </a:xfrm>
            <a:prstGeom prst="rect">
              <a:avLst/>
            </a:prstGeom>
            <a:solidFill>
              <a:srgbClr val="407B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515259" y="360605"/>
              <a:ext cx="6689392" cy="1139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71"/>
                </a:lnSpc>
              </a:pPr>
              <a:r>
                <a:rPr lang="en-US" sz="2593" spc="77">
                  <a:solidFill>
                    <a:srgbClr val="FFFFFF"/>
                  </a:solidFill>
                  <a:latin typeface="Angelica"/>
                </a:rPr>
                <a:t>ОТЧЁТ ГБУЗ "ГП 218 ДЗМ" </a:t>
              </a:r>
            </a:p>
            <a:p>
              <a:pPr>
                <a:lnSpc>
                  <a:spcPts val="3371"/>
                </a:lnSpc>
              </a:pPr>
              <a:r>
                <a:rPr lang="en-US" sz="2593" spc="77">
                  <a:solidFill>
                    <a:srgbClr val="FFFFFF"/>
                  </a:solidFill>
                  <a:latin typeface="Angelica"/>
                </a:rPr>
                <a:t>по итогам 2021 года.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40487" y="2658520"/>
            <a:ext cx="4346897" cy="5705951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8" name="Freeform 18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4392946" y="5239633"/>
            <a:ext cx="4848487" cy="74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88">
                <a:solidFill>
                  <a:srgbClr val="FFFFFF"/>
                </a:solidFill>
                <a:latin typeface="Angelica"/>
              </a:rPr>
              <a:t>Главный врач ГБУЗ "ГП 218 ДЗМ" </a:t>
            </a:r>
          </a:p>
          <a:p>
            <a:pPr algn="r">
              <a:lnSpc>
                <a:spcPts val="2923"/>
              </a:lnSpc>
            </a:pPr>
            <a:r>
              <a:rPr lang="en-US" sz="2088">
                <a:solidFill>
                  <a:srgbClr val="FFFFFF"/>
                </a:solidFill>
                <a:latin typeface="Angelica"/>
              </a:rPr>
              <a:t>Парсаданян Нателла Эдуардовна</a:t>
            </a:r>
          </a:p>
        </p:txBody>
      </p:sp>
      <p:sp>
        <p:nvSpPr>
          <p:cNvPr id="21" name="TextBox 21"/>
          <p:cNvSpPr txBox="1"/>
          <p:nvPr/>
        </p:nvSpPr>
        <p:spPr>
          <a:xfrm rot="-2700000">
            <a:off x="-5349925" y="1024233"/>
            <a:ext cx="9260372" cy="971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872243" y="6659171"/>
            <a:ext cx="593059" cy="593059"/>
            <a:chOff x="0" y="0"/>
            <a:chExt cx="790745" cy="79074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790745" cy="79074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9987" y="249292"/>
              <a:ext cx="410771" cy="2921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208127" y="3213718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4217830" y="1884654"/>
            <a:ext cx="16756735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3"/>
              </a:lnSpc>
            </a:pPr>
            <a:r>
              <a:rPr lang="en-US" sz="9509" dirty="0">
                <a:solidFill>
                  <a:srgbClr val="D7DBE1"/>
                </a:solidFill>
                <a:latin typeface="Open Sans Extra Bold"/>
              </a:rPr>
              <a:t>ГБУЗ "ГП 2</a:t>
            </a:r>
            <a:r>
              <a:rPr lang="ru-RU" sz="9509" dirty="0">
                <a:solidFill>
                  <a:srgbClr val="D7DBE1"/>
                </a:solidFill>
                <a:latin typeface="Open Sans Extra Bold"/>
              </a:rPr>
              <a:t>Работа в п</a:t>
            </a:r>
            <a:r>
              <a:rPr lang="en-US" sz="9509" dirty="0">
                <a:solidFill>
                  <a:srgbClr val="D7DBE1"/>
                </a:solidFill>
                <a:latin typeface="Open Sans Extra Bold"/>
              </a:rPr>
              <a:t>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973963" y="1940584"/>
            <a:ext cx="9407881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204309" y="1355338"/>
            <a:ext cx="8498542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716525" y="4072703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5054427" y="742687"/>
            <a:ext cx="8796487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0693" y="1155409"/>
            <a:ext cx="8990036" cy="600492"/>
            <a:chOff x="0" y="0"/>
            <a:chExt cx="678877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8776" cy="660400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  <p:txBody>
            <a:bodyPr/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Работа в период пандемии новой </a:t>
              </a:r>
              <a:r>
                <a:rPr lang="ru-RU" sz="2400" b="1" dirty="0" err="1">
                  <a:solidFill>
                    <a:schemeClr val="bg1"/>
                  </a:solidFill>
                </a:rPr>
                <a:t>коронавирусной</a:t>
              </a:r>
              <a:r>
                <a:rPr lang="ru-RU" sz="2400" b="1" dirty="0">
                  <a:solidFill>
                    <a:schemeClr val="bg1"/>
                  </a:solidFill>
                </a:rPr>
                <a:t> инфекции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-2700000">
            <a:off x="3872152" y="6375606"/>
            <a:ext cx="866482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 rot="-2700000">
            <a:off x="2721652" y="5949258"/>
            <a:ext cx="890259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6126" y="1128711"/>
            <a:ext cx="923248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9850" y="4321532"/>
            <a:ext cx="2492909" cy="299366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390693" y="1850858"/>
            <a:ext cx="9058459" cy="1273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Осмотрено на дому врачами </a:t>
            </a:r>
            <a:r>
              <a:rPr lang="ru-RU" sz="2000" dirty="0" err="1"/>
              <a:t>ковидных</a:t>
            </a:r>
            <a:r>
              <a:rPr lang="ru-RU" sz="2000" dirty="0"/>
              <a:t> бригад                       29 457 пациентов. </a:t>
            </a:r>
          </a:p>
        </p:txBody>
      </p:sp>
      <p:sp>
        <p:nvSpPr>
          <p:cNvPr id="26" name="Овал 25"/>
          <p:cNvSpPr/>
          <p:nvPr/>
        </p:nvSpPr>
        <p:spPr>
          <a:xfrm>
            <a:off x="911871" y="4672833"/>
            <a:ext cx="2474328" cy="23721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Забор МАЗКОВ на ПЦР </a:t>
            </a:r>
          </a:p>
          <a:p>
            <a:pPr algn="ctr"/>
            <a:r>
              <a:rPr lang="ru-RU" sz="2000" b="1" dirty="0"/>
              <a:t>174 178</a:t>
            </a:r>
          </a:p>
        </p:txBody>
      </p:sp>
      <p:sp>
        <p:nvSpPr>
          <p:cNvPr id="27" name="Овал 26"/>
          <p:cNvSpPr/>
          <p:nvPr/>
        </p:nvSpPr>
        <p:spPr>
          <a:xfrm>
            <a:off x="3909280" y="4692234"/>
            <a:ext cx="2476163" cy="23721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ЭКСПРЕСС-ТЕСТЫ </a:t>
            </a:r>
            <a:r>
              <a:rPr lang="en-US" sz="2000" b="1" dirty="0"/>
              <a:t>COVID-19</a:t>
            </a:r>
            <a:r>
              <a:rPr lang="ru-RU" sz="2000" b="1" dirty="0"/>
              <a:t> (ИХА)</a:t>
            </a:r>
          </a:p>
          <a:p>
            <a:pPr algn="ctr"/>
            <a:r>
              <a:rPr lang="ru-RU" sz="2000" b="1" dirty="0"/>
              <a:t>7 040</a:t>
            </a:r>
            <a:endParaRPr lang="en-US" sz="2000" b="1" dirty="0"/>
          </a:p>
          <a:p>
            <a:pPr algn="ctr"/>
            <a:r>
              <a:rPr lang="ru-RU" dirty="0"/>
              <a:t>  </a:t>
            </a:r>
          </a:p>
        </p:txBody>
      </p:sp>
      <p:sp>
        <p:nvSpPr>
          <p:cNvPr id="29" name="Овал 28"/>
          <p:cNvSpPr/>
          <p:nvPr/>
        </p:nvSpPr>
        <p:spPr>
          <a:xfrm>
            <a:off x="6867772" y="4692234"/>
            <a:ext cx="2477291" cy="237219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Забор крови на АФА (определение антител)</a:t>
            </a:r>
          </a:p>
          <a:p>
            <a:pPr algn="ctr"/>
            <a:r>
              <a:rPr lang="ru-RU" sz="2000" b="1" dirty="0"/>
              <a:t>72 076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516473" y="3485198"/>
            <a:ext cx="6813092" cy="7332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>
            <a:stCxn id="30" idx="2"/>
          </p:cNvCxnSpPr>
          <p:nvPr/>
        </p:nvCxnSpPr>
        <p:spPr>
          <a:xfrm flipH="1">
            <a:off x="2362200" y="4218429"/>
            <a:ext cx="2560819" cy="492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30" idx="2"/>
          </p:cNvCxnSpPr>
          <p:nvPr/>
        </p:nvCxnSpPr>
        <p:spPr>
          <a:xfrm>
            <a:off x="4923019" y="4218429"/>
            <a:ext cx="0" cy="492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30" idx="2"/>
            <a:endCxn id="29" idx="0"/>
          </p:cNvCxnSpPr>
          <p:nvPr/>
        </p:nvCxnSpPr>
        <p:spPr>
          <a:xfrm>
            <a:off x="4923019" y="4218429"/>
            <a:ext cx="3183399" cy="473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3910018" y="2448003"/>
            <a:ext cx="16515189" cy="160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1"/>
              </a:lnSpc>
            </a:pPr>
            <a:r>
              <a:rPr lang="en-US" sz="9372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643161" y="1803561"/>
            <a:ext cx="9020323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236383" y="1285911"/>
            <a:ext cx="874587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5714383" y="1016050"/>
            <a:ext cx="9569674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0693" y="1155409"/>
            <a:ext cx="8990036" cy="554722"/>
            <a:chOff x="0" y="0"/>
            <a:chExt cx="678877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8776" cy="660400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5030984" y="5895602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 rot="-2700000">
            <a:off x="4074527" y="5153615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37580" y="1854282"/>
            <a:ext cx="3724988" cy="1803318"/>
            <a:chOff x="0" y="0"/>
            <a:chExt cx="2555453" cy="67716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55453" cy="677162"/>
            </a:xfrm>
            <a:custGeom>
              <a:avLst/>
              <a:gdLst/>
              <a:ahLst/>
              <a:cxnLst/>
              <a:rect l="l" t="t" r="r" b="b"/>
              <a:pathLst>
                <a:path w="2555453" h="677162">
                  <a:moveTo>
                    <a:pt x="2430993" y="677162"/>
                  </a:moveTo>
                  <a:lnTo>
                    <a:pt x="124460" y="677162"/>
                  </a:lnTo>
                  <a:cubicBezTo>
                    <a:pt x="55880" y="677162"/>
                    <a:pt x="0" y="621282"/>
                    <a:pt x="0" y="552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993" y="0"/>
                  </a:lnTo>
                  <a:cubicBezTo>
                    <a:pt x="2499573" y="0"/>
                    <a:pt x="2555453" y="55880"/>
                    <a:pt x="2555453" y="124460"/>
                  </a:cubicBezTo>
                  <a:lnTo>
                    <a:pt x="2555453" y="552702"/>
                  </a:lnTo>
                  <a:cubicBezTo>
                    <a:pt x="2555453" y="621282"/>
                    <a:pt x="2499573" y="677162"/>
                    <a:pt x="2430993" y="677162"/>
                  </a:cubicBezTo>
                  <a:close/>
                </a:path>
              </a:pathLst>
            </a:custGeom>
            <a:solidFill>
              <a:srgbClr val="979191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1520" y="1088733"/>
            <a:ext cx="847039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ru-RU" sz="2562" dirty="0">
                <a:solidFill>
                  <a:srgbClr val="FFFFFF"/>
                </a:solidFill>
                <a:latin typeface="Arista Pro SemiBold"/>
              </a:rPr>
              <a:t>ВАКЦИНАЦИЯ </a:t>
            </a:r>
            <a:r>
              <a:rPr lang="en-US" sz="2562" dirty="0">
                <a:solidFill>
                  <a:srgbClr val="FFFFFF"/>
                </a:solidFill>
                <a:latin typeface="Arista Pro SemiBold"/>
              </a:rPr>
              <a:t>COVID-19</a:t>
            </a: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72935" y="1903415"/>
            <a:ext cx="4020867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ru-RU" sz="1825" dirty="0">
                <a:solidFill>
                  <a:srgbClr val="FFFFFF"/>
                </a:solidFill>
                <a:latin typeface="Aristotelica Pro"/>
              </a:rPr>
              <a:t>В кабинетах Гражданской вакцинации </a:t>
            </a:r>
          </a:p>
          <a:p>
            <a:pPr algn="ctr">
              <a:lnSpc>
                <a:spcPts val="2555"/>
              </a:lnSpc>
            </a:pPr>
            <a:r>
              <a:rPr lang="ru-RU" sz="1825" dirty="0">
                <a:solidFill>
                  <a:srgbClr val="FFFFFF"/>
                </a:solidFill>
                <a:latin typeface="Aristotelica Pro"/>
              </a:rPr>
              <a:t>Спутник </a:t>
            </a:r>
            <a:r>
              <a:rPr lang="en-US" sz="1825" dirty="0">
                <a:solidFill>
                  <a:srgbClr val="FFFFFF"/>
                </a:solidFill>
                <a:latin typeface="Aristotelica Pro"/>
              </a:rPr>
              <a:t>V</a:t>
            </a:r>
            <a:r>
              <a:rPr lang="ru-RU" sz="1825" dirty="0">
                <a:solidFill>
                  <a:srgbClr val="FFFFFF"/>
                </a:solidFill>
                <a:latin typeface="Aristotelica Pro"/>
              </a:rPr>
              <a:t>1 – 130 619 чел.</a:t>
            </a:r>
          </a:p>
          <a:p>
            <a:pPr algn="ctr">
              <a:lnSpc>
                <a:spcPts val="2555"/>
              </a:lnSpc>
            </a:pPr>
            <a:r>
              <a:rPr lang="ru-RU" sz="1825" dirty="0">
                <a:solidFill>
                  <a:srgbClr val="FFFFFF"/>
                </a:solidFill>
                <a:latin typeface="Aristotelica Pro"/>
              </a:rPr>
              <a:t>Спутник </a:t>
            </a:r>
            <a:r>
              <a:rPr lang="en-US" sz="1825" dirty="0">
                <a:solidFill>
                  <a:srgbClr val="FFFFFF"/>
                </a:solidFill>
                <a:latin typeface="Aristotelica Pro"/>
              </a:rPr>
              <a:t>V</a:t>
            </a:r>
            <a:r>
              <a:rPr lang="ru-RU" sz="1825" dirty="0">
                <a:solidFill>
                  <a:srgbClr val="FFFFFF"/>
                </a:solidFill>
                <a:latin typeface="Aristotelica Pro"/>
              </a:rPr>
              <a:t>2 -123 004 чел.</a:t>
            </a:r>
          </a:p>
          <a:p>
            <a:pPr algn="ctr">
              <a:lnSpc>
                <a:spcPts val="2555"/>
              </a:lnSpc>
            </a:pPr>
            <a:r>
              <a:rPr lang="ru-RU" sz="1825" dirty="0">
                <a:solidFill>
                  <a:srgbClr val="FFFFFF"/>
                </a:solidFill>
                <a:latin typeface="Aristotelica Pro"/>
              </a:rPr>
              <a:t>Спутник </a:t>
            </a:r>
            <a:r>
              <a:rPr lang="ru-RU" sz="1825" dirty="0" err="1">
                <a:solidFill>
                  <a:srgbClr val="FFFFFF"/>
                </a:solidFill>
                <a:latin typeface="Aristotelica Pro"/>
              </a:rPr>
              <a:t>Лайт</a:t>
            </a:r>
            <a:r>
              <a:rPr lang="ru-RU" sz="1825" dirty="0">
                <a:solidFill>
                  <a:srgbClr val="FFFFFF"/>
                </a:solidFill>
                <a:latin typeface="Aristotelica Pro"/>
              </a:rPr>
              <a:t> -17 815 чел.</a:t>
            </a:r>
            <a:endParaRPr lang="en-US" sz="1825" dirty="0">
              <a:solidFill>
                <a:srgbClr val="FFFFFF"/>
              </a:solidFill>
              <a:latin typeface="Aristotelica Pro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40618" y="3714690"/>
            <a:ext cx="3031507" cy="17146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Мобильными выездными бригадами </a:t>
            </a:r>
          </a:p>
          <a:p>
            <a:pPr algn="ctr"/>
            <a:r>
              <a:rPr lang="ru-RU" dirty="0"/>
              <a:t>Спутник V1 – 7 231 чел.</a:t>
            </a:r>
          </a:p>
          <a:p>
            <a:pPr algn="ctr"/>
            <a:r>
              <a:rPr lang="ru-RU" dirty="0"/>
              <a:t>Спутник V2 -6903 чел.</a:t>
            </a:r>
          </a:p>
          <a:p>
            <a:pPr algn="ctr"/>
            <a:r>
              <a:rPr lang="ru-RU" dirty="0"/>
              <a:t>Спутник </a:t>
            </a:r>
            <a:r>
              <a:rPr lang="ru-RU" dirty="0" err="1"/>
              <a:t>Лайт</a:t>
            </a:r>
            <a:r>
              <a:rPr lang="ru-RU" dirty="0"/>
              <a:t> -375 чел.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91029" y="5413552"/>
            <a:ext cx="3089702" cy="17337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Вакцинация маломобильных на дому Спутник V1 – 718 чел.</a:t>
            </a:r>
          </a:p>
          <a:p>
            <a:pPr algn="ctr"/>
            <a:r>
              <a:rPr lang="ru-RU" dirty="0"/>
              <a:t>Спутник V2 - 769 чел.</a:t>
            </a:r>
          </a:p>
          <a:p>
            <a:pPr algn="ctr"/>
            <a:r>
              <a:rPr lang="ru-RU" dirty="0"/>
              <a:t>Спутник </a:t>
            </a:r>
            <a:r>
              <a:rPr lang="ru-RU" dirty="0" err="1"/>
              <a:t>Лайт</a:t>
            </a:r>
            <a:r>
              <a:rPr lang="ru-RU" dirty="0"/>
              <a:t> - 94 чел.</a:t>
            </a:r>
          </a:p>
          <a:p>
            <a:pPr algn="ctr"/>
            <a:r>
              <a:rPr lang="ru-RU" dirty="0"/>
              <a:t>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35" y="5181600"/>
            <a:ext cx="3033004" cy="20363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282" y="1707269"/>
            <a:ext cx="3145448" cy="24997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4299761" y="2657195"/>
            <a:ext cx="17095570" cy="165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82"/>
              </a:lnSpc>
            </a:pPr>
            <a:r>
              <a:rPr lang="en-US" sz="9701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807083" y="2369253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2974028" y="1526398"/>
            <a:ext cx="823638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3690671" y="1059870"/>
            <a:ext cx="8106534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4837963" y="653025"/>
            <a:ext cx="8542883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0693" y="1155408"/>
            <a:ext cx="8990036" cy="509873"/>
            <a:chOff x="0" y="0"/>
            <a:chExt cx="678877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8776" cy="660400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4172740" y="6251098"/>
            <a:ext cx="8312659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 rot="-2700000">
            <a:off x="2955920" y="5616957"/>
            <a:ext cx="8617693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448286" y="1700239"/>
            <a:ext cx="8990037" cy="1280418"/>
            <a:chOff x="0" y="0"/>
            <a:chExt cx="2753744" cy="6868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53744" cy="686893"/>
            </a:xfrm>
            <a:custGeom>
              <a:avLst/>
              <a:gdLst/>
              <a:ahLst/>
              <a:cxnLst/>
              <a:rect l="l" t="t" r="r" b="b"/>
              <a:pathLst>
                <a:path w="2753744" h="686893">
                  <a:moveTo>
                    <a:pt x="2629284" y="686893"/>
                  </a:moveTo>
                  <a:lnTo>
                    <a:pt x="124460" y="686893"/>
                  </a:lnTo>
                  <a:cubicBezTo>
                    <a:pt x="55880" y="686893"/>
                    <a:pt x="0" y="631013"/>
                    <a:pt x="0" y="5624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9284" y="0"/>
                  </a:lnTo>
                  <a:cubicBezTo>
                    <a:pt x="2697864" y="0"/>
                    <a:pt x="2753744" y="55880"/>
                    <a:pt x="2753744" y="124460"/>
                  </a:cubicBezTo>
                  <a:lnTo>
                    <a:pt x="2753744" y="562433"/>
                  </a:lnTo>
                  <a:cubicBezTo>
                    <a:pt x="2753744" y="631013"/>
                    <a:pt x="2697864" y="686893"/>
                    <a:pt x="2629284" y="686893"/>
                  </a:cubicBezTo>
                  <a:close/>
                </a:path>
              </a:pathLst>
            </a:custGeom>
            <a:solidFill>
              <a:srgbClr val="4A78B0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0843" y="1256956"/>
            <a:ext cx="921112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ru-RU" sz="2562" dirty="0">
                <a:solidFill>
                  <a:srgbClr val="FFFFFF"/>
                </a:solidFill>
                <a:latin typeface="Arista Pro SemiBold"/>
              </a:rPr>
              <a:t>ПАВИЛЬОНЫ «ЗДОРОВАЯ МОСКВА» 2021 год</a:t>
            </a:r>
            <a:endParaRPr lang="en-US" sz="2562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3587"/>
              </a:lnSpc>
            </a:pPr>
            <a:endParaRPr lang="en-US" sz="2562" dirty="0">
              <a:solidFill>
                <a:srgbClr val="FFFFFF"/>
              </a:solidFill>
              <a:latin typeface="Arista Pro SemiBold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4113" y="1701943"/>
            <a:ext cx="8638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Сеть павильонов Здоровая Москва работала почти во всех крупных парках столицы. Открыты как пункты диагностики проверки здоровья жителей города. Горожане могли получить консультации врачей и пройти медицинские тесты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Сердце 37"/>
          <p:cNvSpPr/>
          <p:nvPr/>
        </p:nvSpPr>
        <p:spPr>
          <a:xfrm>
            <a:off x="3614501" y="2993919"/>
            <a:ext cx="2616269" cy="202872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Осмотрено 8386 горожан</a:t>
            </a:r>
            <a:r>
              <a:rPr lang="ru-RU" dirty="0"/>
              <a:t>.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9" y="2981353"/>
            <a:ext cx="3001510" cy="204128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71" y="2979586"/>
            <a:ext cx="2768080" cy="204305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7" y="5076042"/>
            <a:ext cx="2966249" cy="221312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18" y="4934140"/>
            <a:ext cx="2768080" cy="239068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71" y="5090240"/>
            <a:ext cx="2768080" cy="22345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822399" y="3180041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3132328" y="3008873"/>
            <a:ext cx="14516481" cy="140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33"/>
              </a:lnSpc>
            </a:pPr>
            <a:r>
              <a:rPr lang="en-US" sz="8238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2887031" y="1490362"/>
            <a:ext cx="8134462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241471" y="1288019"/>
            <a:ext cx="8751836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716525" y="4072703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5217410" y="810197"/>
            <a:ext cx="8987433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2700000">
            <a:off x="4152949" y="6259296"/>
            <a:ext cx="833584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 rot="-2700000">
            <a:off x="3312879" y="5704364"/>
            <a:ext cx="8209929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24" name="Облако 23"/>
          <p:cNvSpPr/>
          <p:nvPr/>
        </p:nvSpPr>
        <p:spPr>
          <a:xfrm>
            <a:off x="1780983" y="2014163"/>
            <a:ext cx="6583402" cy="44294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Monotype Corsiva" panose="03010101010201010101" pitchFamily="66" charset="0"/>
              </a:rPr>
              <a:t>СПАСИБО ЗА ВИМАНИЕ!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1323171" y="1686682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3414003" y="1890828"/>
            <a:ext cx="8751847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4580040" y="1634969"/>
            <a:ext cx="9250007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2486899" y="2909693"/>
            <a:ext cx="13384158" cy="1493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69"/>
              </a:lnSpc>
            </a:pPr>
            <a:r>
              <a:rPr lang="en-US" sz="8692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216091" y="2504050"/>
            <a:ext cx="12673870" cy="129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19"/>
              </a:lnSpc>
            </a:pPr>
            <a:r>
              <a:rPr lang="en-US" sz="7585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180938" y="3054867"/>
            <a:ext cx="12265139" cy="145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7"/>
              </a:lnSpc>
            </a:pPr>
            <a:r>
              <a:rPr lang="en-US" sz="8491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3280361" y="4573833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00556" y="1353111"/>
            <a:ext cx="9164745" cy="1531059"/>
            <a:chOff x="0" y="0"/>
            <a:chExt cx="5665650" cy="946501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5602150" cy="883001"/>
            </a:xfrm>
            <a:custGeom>
              <a:avLst/>
              <a:gdLst/>
              <a:ahLst/>
              <a:cxnLst/>
              <a:rect l="l" t="t" r="r" b="b"/>
              <a:pathLst>
                <a:path w="5602150" h="883001">
                  <a:moveTo>
                    <a:pt x="5509440" y="883001"/>
                  </a:moveTo>
                  <a:lnTo>
                    <a:pt x="92710" y="883001"/>
                  </a:lnTo>
                  <a:cubicBezTo>
                    <a:pt x="41910" y="883001"/>
                    <a:pt x="0" y="841091"/>
                    <a:pt x="0" y="79029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508170" y="0"/>
                  </a:lnTo>
                  <a:cubicBezTo>
                    <a:pt x="5558970" y="0"/>
                    <a:pt x="5600879" y="41910"/>
                    <a:pt x="5600879" y="92710"/>
                  </a:cubicBezTo>
                  <a:lnTo>
                    <a:pt x="5600879" y="789021"/>
                  </a:lnTo>
                  <a:cubicBezTo>
                    <a:pt x="5602150" y="841091"/>
                    <a:pt x="5560240" y="883001"/>
                    <a:pt x="5509440" y="88300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665650" cy="946501"/>
            </a:xfrm>
            <a:custGeom>
              <a:avLst/>
              <a:gdLst/>
              <a:ahLst/>
              <a:cxnLst/>
              <a:rect l="l" t="t" r="r" b="b"/>
              <a:pathLst>
                <a:path w="5665650" h="946501">
                  <a:moveTo>
                    <a:pt x="5541190" y="59690"/>
                  </a:moveTo>
                  <a:cubicBezTo>
                    <a:pt x="5576750" y="59690"/>
                    <a:pt x="5605959" y="88900"/>
                    <a:pt x="5605959" y="124460"/>
                  </a:cubicBezTo>
                  <a:lnTo>
                    <a:pt x="5605959" y="822041"/>
                  </a:lnTo>
                  <a:cubicBezTo>
                    <a:pt x="5605959" y="857601"/>
                    <a:pt x="5576750" y="886811"/>
                    <a:pt x="5541190" y="886811"/>
                  </a:cubicBezTo>
                  <a:lnTo>
                    <a:pt x="124460" y="886811"/>
                  </a:lnTo>
                  <a:cubicBezTo>
                    <a:pt x="88900" y="886811"/>
                    <a:pt x="59690" y="857601"/>
                    <a:pt x="59690" y="8220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541190" y="59690"/>
                  </a:lnTo>
                  <a:moveTo>
                    <a:pt x="55411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2041"/>
                  </a:lnTo>
                  <a:cubicBezTo>
                    <a:pt x="0" y="890621"/>
                    <a:pt x="55880" y="946501"/>
                    <a:pt x="124460" y="946501"/>
                  </a:cubicBezTo>
                  <a:lnTo>
                    <a:pt x="5541190" y="946501"/>
                  </a:lnTo>
                  <a:cubicBezTo>
                    <a:pt x="5609770" y="946501"/>
                    <a:pt x="5665650" y="890621"/>
                    <a:pt x="5665650" y="822041"/>
                  </a:cubicBezTo>
                  <a:lnTo>
                    <a:pt x="5665650" y="124460"/>
                  </a:lnTo>
                  <a:cubicBezTo>
                    <a:pt x="5665650" y="55880"/>
                    <a:pt x="5609770" y="0"/>
                    <a:pt x="5541190" y="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04292" y="942631"/>
            <a:ext cx="3157274" cy="2340314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300556" y="4412413"/>
            <a:ext cx="1706660" cy="2171267"/>
            <a:chOff x="0" y="0"/>
            <a:chExt cx="2323750" cy="29563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23750" cy="2956348"/>
            </a:xfrm>
            <a:custGeom>
              <a:avLst/>
              <a:gdLst/>
              <a:ahLst/>
              <a:cxnLst/>
              <a:rect l="l" t="t" r="r" b="b"/>
              <a:pathLst>
                <a:path w="2323750" h="2956348">
                  <a:moveTo>
                    <a:pt x="2199290" y="2956348"/>
                  </a:moveTo>
                  <a:lnTo>
                    <a:pt x="124460" y="2956348"/>
                  </a:lnTo>
                  <a:cubicBezTo>
                    <a:pt x="55880" y="2956348"/>
                    <a:pt x="0" y="2900468"/>
                    <a:pt x="0" y="28318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9290" y="0"/>
                  </a:lnTo>
                  <a:cubicBezTo>
                    <a:pt x="2267870" y="0"/>
                    <a:pt x="2323750" y="55880"/>
                    <a:pt x="2323750" y="124460"/>
                  </a:cubicBezTo>
                  <a:lnTo>
                    <a:pt x="2323750" y="2831889"/>
                  </a:lnTo>
                  <a:cubicBezTo>
                    <a:pt x="2323750" y="2900469"/>
                    <a:pt x="2267870" y="2956348"/>
                    <a:pt x="2199290" y="2956348"/>
                  </a:cubicBezTo>
                  <a:close/>
                </a:path>
              </a:pathLst>
            </a:custGeom>
            <a:solidFill>
              <a:srgbClr val="979191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412" b="412"/>
          <a:stretch>
            <a:fillRect/>
          </a:stretch>
        </p:blipFill>
        <p:spPr>
          <a:xfrm>
            <a:off x="0" y="2896505"/>
            <a:ext cx="2308905" cy="211605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83735" y="4412413"/>
            <a:ext cx="1731299" cy="2171267"/>
            <a:chOff x="0" y="0"/>
            <a:chExt cx="2357298" cy="29563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7298" cy="2956348"/>
            </a:xfrm>
            <a:custGeom>
              <a:avLst/>
              <a:gdLst/>
              <a:ahLst/>
              <a:cxnLst/>
              <a:rect l="l" t="t" r="r" b="b"/>
              <a:pathLst>
                <a:path w="2357298" h="2956348">
                  <a:moveTo>
                    <a:pt x="2232838" y="2956348"/>
                  </a:moveTo>
                  <a:lnTo>
                    <a:pt x="124460" y="2956348"/>
                  </a:lnTo>
                  <a:cubicBezTo>
                    <a:pt x="55880" y="2956348"/>
                    <a:pt x="0" y="2900468"/>
                    <a:pt x="0" y="28318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32838" y="0"/>
                  </a:lnTo>
                  <a:cubicBezTo>
                    <a:pt x="2301418" y="0"/>
                    <a:pt x="2357298" y="55880"/>
                    <a:pt x="2357298" y="124460"/>
                  </a:cubicBezTo>
                  <a:lnTo>
                    <a:pt x="2357298" y="2831889"/>
                  </a:lnTo>
                  <a:cubicBezTo>
                    <a:pt x="2357298" y="2900469"/>
                    <a:pt x="2301418" y="2956348"/>
                    <a:pt x="2232838" y="2956348"/>
                  </a:cubicBezTo>
                  <a:close/>
                </a:path>
              </a:pathLst>
            </a:custGeom>
            <a:solidFill>
              <a:srgbClr val="BDA5A4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3293" y="3016682"/>
            <a:ext cx="2059342" cy="1897189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4082634" y="4601535"/>
            <a:ext cx="1819212" cy="1982145"/>
            <a:chOff x="0" y="0"/>
            <a:chExt cx="2476998" cy="26988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76998" cy="2698844"/>
            </a:xfrm>
            <a:custGeom>
              <a:avLst/>
              <a:gdLst/>
              <a:ahLst/>
              <a:cxnLst/>
              <a:rect l="l" t="t" r="r" b="b"/>
              <a:pathLst>
                <a:path w="2476998" h="2698844">
                  <a:moveTo>
                    <a:pt x="2352538" y="2698844"/>
                  </a:moveTo>
                  <a:lnTo>
                    <a:pt x="124460" y="2698844"/>
                  </a:lnTo>
                  <a:cubicBezTo>
                    <a:pt x="55880" y="2698844"/>
                    <a:pt x="0" y="2642964"/>
                    <a:pt x="0" y="25743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2538" y="0"/>
                  </a:lnTo>
                  <a:cubicBezTo>
                    <a:pt x="2421118" y="0"/>
                    <a:pt x="2476998" y="55880"/>
                    <a:pt x="2476998" y="124460"/>
                  </a:cubicBezTo>
                  <a:lnTo>
                    <a:pt x="2476998" y="2574384"/>
                  </a:lnTo>
                  <a:cubicBezTo>
                    <a:pt x="2476998" y="2642964"/>
                    <a:pt x="2421118" y="2698844"/>
                    <a:pt x="2352538" y="2698844"/>
                  </a:cubicBezTo>
                  <a:close/>
                </a:path>
              </a:pathLst>
            </a:custGeom>
            <a:solidFill>
              <a:srgbClr val="84AC90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04176" y="3022471"/>
            <a:ext cx="2145899" cy="188625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-2700000">
            <a:off x="3526157" y="5384254"/>
            <a:ext cx="853071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050075" y="4412413"/>
            <a:ext cx="1698600" cy="2171267"/>
            <a:chOff x="0" y="0"/>
            <a:chExt cx="2312776" cy="29563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12776" cy="2956348"/>
            </a:xfrm>
            <a:custGeom>
              <a:avLst/>
              <a:gdLst/>
              <a:ahLst/>
              <a:cxnLst/>
              <a:rect l="l" t="t" r="r" b="b"/>
              <a:pathLst>
                <a:path w="2312776" h="2956348">
                  <a:moveTo>
                    <a:pt x="2188316" y="2956348"/>
                  </a:moveTo>
                  <a:lnTo>
                    <a:pt x="124460" y="2956348"/>
                  </a:lnTo>
                  <a:cubicBezTo>
                    <a:pt x="55880" y="2956348"/>
                    <a:pt x="0" y="2900468"/>
                    <a:pt x="0" y="28318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88316" y="0"/>
                  </a:lnTo>
                  <a:cubicBezTo>
                    <a:pt x="2256896" y="0"/>
                    <a:pt x="2312776" y="55880"/>
                    <a:pt x="2312776" y="124460"/>
                  </a:cubicBezTo>
                  <a:lnTo>
                    <a:pt x="2312776" y="2831889"/>
                  </a:lnTo>
                  <a:cubicBezTo>
                    <a:pt x="2312776" y="2900469"/>
                    <a:pt x="2256896" y="2956348"/>
                    <a:pt x="2188316" y="2956348"/>
                  </a:cubicBezTo>
                  <a:close/>
                </a:path>
              </a:pathLst>
            </a:custGeom>
            <a:solidFill>
              <a:srgbClr val="8299BD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 t="3358" b="3358"/>
          <a:stretch>
            <a:fillRect/>
          </a:stretch>
        </p:blipFill>
        <p:spPr>
          <a:xfrm>
            <a:off x="5879859" y="3087541"/>
            <a:ext cx="2033894" cy="1733983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 rot="-2700000">
            <a:off x="5099573" y="6037299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913753" y="4412413"/>
            <a:ext cx="1551549" cy="2171267"/>
            <a:chOff x="0" y="0"/>
            <a:chExt cx="2112554" cy="29563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12554" cy="2956348"/>
            </a:xfrm>
            <a:custGeom>
              <a:avLst/>
              <a:gdLst/>
              <a:ahLst/>
              <a:cxnLst/>
              <a:rect l="l" t="t" r="r" b="b"/>
              <a:pathLst>
                <a:path w="2112554" h="2956348">
                  <a:moveTo>
                    <a:pt x="1988094" y="2956348"/>
                  </a:moveTo>
                  <a:lnTo>
                    <a:pt x="124460" y="2956348"/>
                  </a:lnTo>
                  <a:cubicBezTo>
                    <a:pt x="55880" y="2956348"/>
                    <a:pt x="0" y="2900468"/>
                    <a:pt x="0" y="28318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88094" y="0"/>
                  </a:lnTo>
                  <a:cubicBezTo>
                    <a:pt x="2056674" y="0"/>
                    <a:pt x="2112554" y="55880"/>
                    <a:pt x="2112554" y="124460"/>
                  </a:cubicBezTo>
                  <a:lnTo>
                    <a:pt x="2112554" y="2831889"/>
                  </a:lnTo>
                  <a:cubicBezTo>
                    <a:pt x="2112554" y="2900469"/>
                    <a:pt x="2056674" y="2956348"/>
                    <a:pt x="1988094" y="2956348"/>
                  </a:cubicBezTo>
                  <a:close/>
                </a:path>
              </a:pathLst>
            </a:custGeom>
            <a:solidFill>
              <a:srgbClr val="4A78B0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 t="420" b="420"/>
          <a:stretch>
            <a:fillRect/>
          </a:stretch>
        </p:blipFill>
        <p:spPr>
          <a:xfrm>
            <a:off x="7712045" y="3017114"/>
            <a:ext cx="1955675" cy="1906222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31" name="Freeform 3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49606" y="1446826"/>
            <a:ext cx="3221123" cy="152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5"/>
              </a:lnSpc>
            </a:pPr>
            <a:r>
              <a:rPr lang="en-US" sz="1746" dirty="0">
                <a:solidFill>
                  <a:srgbClr val="407BFF"/>
                </a:solidFill>
                <a:latin typeface="Aristotelica Pro Bold"/>
              </a:rPr>
              <a:t>ГБУЗ «ГП № 218 ДЗМ»</a:t>
            </a:r>
            <a:r>
              <a:rPr lang="en-US" sz="1746" dirty="0">
                <a:solidFill>
                  <a:srgbClr val="4D4F52"/>
                </a:solidFill>
                <a:latin typeface="Aristotelica Pro"/>
              </a:rPr>
              <a:t> </a:t>
            </a:r>
            <a:r>
              <a:rPr lang="en-US" sz="1746" dirty="0" err="1">
                <a:solidFill>
                  <a:srgbClr val="4D4F52"/>
                </a:solidFill>
                <a:latin typeface="Aristotelica Pro"/>
              </a:rPr>
              <a:t>обслуживает</a:t>
            </a:r>
            <a:r>
              <a:rPr lang="en-US" sz="1746" dirty="0">
                <a:solidFill>
                  <a:srgbClr val="4D4F52"/>
                </a:solidFill>
                <a:latin typeface="Aristotelica Pro"/>
              </a:rPr>
              <a:t> 301032....</a:t>
            </a:r>
          </a:p>
          <a:p>
            <a:pPr>
              <a:lnSpc>
                <a:spcPts val="2445"/>
              </a:lnSpc>
            </a:pPr>
            <a:r>
              <a:rPr lang="en-US" sz="1746" dirty="0" err="1">
                <a:solidFill>
                  <a:srgbClr val="4D4F52"/>
                </a:solidFill>
                <a:latin typeface="Aristotelica Pro"/>
              </a:rPr>
              <a:t>граждан</a:t>
            </a:r>
            <a:r>
              <a:rPr lang="en-US" sz="1746" dirty="0">
                <a:solidFill>
                  <a:srgbClr val="4D4F52"/>
                </a:solidFill>
                <a:latin typeface="Aristotelica Pro"/>
              </a:rPr>
              <a:t>. В </a:t>
            </a:r>
            <a:r>
              <a:rPr lang="en-US" sz="1746" dirty="0" err="1">
                <a:solidFill>
                  <a:srgbClr val="4D4F52"/>
                </a:solidFill>
                <a:latin typeface="Aristotelica Pro"/>
              </a:rPr>
              <a:t>состав</a:t>
            </a:r>
            <a:r>
              <a:rPr lang="en-US" sz="1746" dirty="0">
                <a:solidFill>
                  <a:srgbClr val="4D4F52"/>
                </a:solidFill>
                <a:latin typeface="Aristotelica Pro"/>
              </a:rPr>
              <a:t> </a:t>
            </a:r>
            <a:r>
              <a:rPr lang="en-US" sz="1746" dirty="0" err="1">
                <a:solidFill>
                  <a:srgbClr val="4D4F52"/>
                </a:solidFill>
                <a:latin typeface="Aristotelica Pro"/>
              </a:rPr>
              <a:t>амбулаторного</a:t>
            </a:r>
            <a:r>
              <a:rPr lang="en-US" sz="1746" dirty="0">
                <a:solidFill>
                  <a:srgbClr val="4D4F52"/>
                </a:solidFill>
                <a:latin typeface="Aristotelica Pro"/>
              </a:rPr>
              <a:t> </a:t>
            </a:r>
            <a:r>
              <a:rPr lang="en-US" sz="1746" dirty="0" err="1">
                <a:solidFill>
                  <a:srgbClr val="4D4F52"/>
                </a:solidFill>
                <a:latin typeface="Aristotelica Pro"/>
              </a:rPr>
              <a:t>центра</a:t>
            </a:r>
            <a:r>
              <a:rPr lang="en-US" sz="1746" dirty="0">
                <a:solidFill>
                  <a:srgbClr val="4D4F52"/>
                </a:solidFill>
                <a:latin typeface="Aristotelica Pro"/>
              </a:rPr>
              <a:t> </a:t>
            </a:r>
            <a:r>
              <a:rPr lang="en-US" sz="1746" dirty="0" err="1">
                <a:solidFill>
                  <a:srgbClr val="4D4F52"/>
                </a:solidFill>
                <a:latin typeface="Aristotelica Pro"/>
              </a:rPr>
              <a:t>входят</a:t>
            </a:r>
            <a:r>
              <a:rPr lang="en-US" sz="1746" dirty="0">
                <a:solidFill>
                  <a:srgbClr val="4D4F52"/>
                </a:solidFill>
                <a:latin typeface="Aristotelica Pro"/>
              </a:rPr>
              <a:t>:</a:t>
            </a:r>
          </a:p>
          <a:p>
            <a:pPr>
              <a:lnSpc>
                <a:spcPts val="2445"/>
              </a:lnSpc>
            </a:pPr>
            <a:endParaRPr lang="en-US" sz="1746" dirty="0">
              <a:solidFill>
                <a:srgbClr val="4D4F52"/>
              </a:solidFill>
              <a:latin typeface="Aristotelica Pro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539833" y="1537510"/>
            <a:ext cx="3751596" cy="140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5"/>
              </a:lnSpc>
            </a:pPr>
            <a:r>
              <a:rPr lang="en-US" sz="1567" dirty="0" err="1">
                <a:solidFill>
                  <a:srgbClr val="4D4F52"/>
                </a:solidFill>
                <a:latin typeface="Aristotelica Pro Bold"/>
              </a:rPr>
              <a:t>Головное</a:t>
            </a:r>
            <a:r>
              <a:rPr lang="en-US" sz="1567" dirty="0">
                <a:solidFill>
                  <a:srgbClr val="4D4F52"/>
                </a:solidFill>
                <a:latin typeface="Aristotelica Pro Bold"/>
              </a:rPr>
              <a:t> </a:t>
            </a:r>
            <a:r>
              <a:rPr lang="en-US" sz="1567" dirty="0" err="1">
                <a:solidFill>
                  <a:srgbClr val="4D4F52"/>
                </a:solidFill>
                <a:latin typeface="Aristotelica Pro Bold"/>
              </a:rPr>
              <a:t>здание</a:t>
            </a:r>
            <a:endParaRPr lang="en-US" sz="1567" dirty="0">
              <a:solidFill>
                <a:srgbClr val="4D4F52"/>
              </a:solidFill>
              <a:latin typeface="Aristotelica Pro Bold"/>
            </a:endParaRPr>
          </a:p>
          <a:p>
            <a:pPr algn="r">
              <a:lnSpc>
                <a:spcPts val="2195"/>
              </a:lnSpc>
            </a:pPr>
            <a:r>
              <a:rPr lang="en-US" sz="1567" dirty="0">
                <a:solidFill>
                  <a:srgbClr val="4D4F52"/>
                </a:solidFill>
                <a:latin typeface="Aristotelica Pro"/>
              </a:rPr>
              <a:t> г. </a:t>
            </a:r>
            <a:r>
              <a:rPr lang="en-US" sz="1567" dirty="0" err="1">
                <a:solidFill>
                  <a:srgbClr val="4D4F52"/>
                </a:solidFill>
                <a:latin typeface="Aristotelica Pro"/>
              </a:rPr>
              <a:t>Москва</a:t>
            </a:r>
            <a:r>
              <a:rPr lang="en-US" sz="1567" dirty="0">
                <a:solidFill>
                  <a:srgbClr val="4D4F52"/>
                </a:solidFill>
                <a:latin typeface="Aristotelica Pro"/>
              </a:rPr>
              <a:t>, </a:t>
            </a:r>
            <a:r>
              <a:rPr lang="en-US" sz="1567" dirty="0" err="1">
                <a:solidFill>
                  <a:srgbClr val="4D4F52"/>
                </a:solidFill>
                <a:latin typeface="Aristotelica Pro"/>
              </a:rPr>
              <a:t>Шокальского</a:t>
            </a:r>
            <a:r>
              <a:rPr lang="en-US" sz="1567" dirty="0">
                <a:solidFill>
                  <a:srgbClr val="4D4F52"/>
                </a:solidFill>
                <a:latin typeface="Aristotelica Pro"/>
              </a:rPr>
              <a:t> </a:t>
            </a:r>
            <a:r>
              <a:rPr lang="en-US" sz="1567" dirty="0" err="1">
                <a:solidFill>
                  <a:srgbClr val="4D4F52"/>
                </a:solidFill>
                <a:latin typeface="Aristotelica Pro"/>
              </a:rPr>
              <a:t>проезд</a:t>
            </a:r>
            <a:r>
              <a:rPr lang="en-US" sz="1567" dirty="0">
                <a:solidFill>
                  <a:srgbClr val="4D4F52"/>
                </a:solidFill>
                <a:latin typeface="Aristotelica Pro"/>
              </a:rPr>
              <a:t>, д. 8;</a:t>
            </a:r>
          </a:p>
          <a:p>
            <a:pPr algn="r">
              <a:lnSpc>
                <a:spcPts val="2195"/>
              </a:lnSpc>
            </a:pPr>
            <a:r>
              <a:rPr lang="en-US" sz="1567" dirty="0" err="1">
                <a:solidFill>
                  <a:srgbClr val="4D4F52"/>
                </a:solidFill>
                <a:latin typeface="Aristotelica Pro"/>
              </a:rPr>
              <a:t>Район</a:t>
            </a:r>
            <a:r>
              <a:rPr lang="en-US" sz="1567" dirty="0">
                <a:solidFill>
                  <a:srgbClr val="4D4F52"/>
                </a:solidFill>
                <a:latin typeface="Aristotelica Pro"/>
              </a:rPr>
              <a:t> </a:t>
            </a:r>
            <a:r>
              <a:rPr lang="en-US" sz="1567" dirty="0" err="1">
                <a:solidFill>
                  <a:srgbClr val="4D4F52"/>
                </a:solidFill>
                <a:latin typeface="Aristotelica Pro"/>
              </a:rPr>
              <a:t>Южное</a:t>
            </a:r>
            <a:r>
              <a:rPr lang="en-US" sz="1567" dirty="0">
                <a:solidFill>
                  <a:srgbClr val="4D4F52"/>
                </a:solidFill>
                <a:latin typeface="Aristotelica Pro"/>
              </a:rPr>
              <a:t> </a:t>
            </a:r>
            <a:r>
              <a:rPr lang="en-US" sz="1567" dirty="0" err="1">
                <a:solidFill>
                  <a:srgbClr val="4D4F52"/>
                </a:solidFill>
                <a:latin typeface="Aristotelica Pro"/>
              </a:rPr>
              <a:t>Медведково</a:t>
            </a:r>
            <a:endParaRPr lang="en-US" sz="1567" dirty="0">
              <a:solidFill>
                <a:srgbClr val="4D4F52"/>
              </a:solidFill>
              <a:latin typeface="Aristotelica Pro"/>
            </a:endParaRPr>
          </a:p>
          <a:p>
            <a:pPr algn="r">
              <a:lnSpc>
                <a:spcPts val="2195"/>
              </a:lnSpc>
            </a:pPr>
            <a:r>
              <a:rPr lang="en-US" sz="1567" dirty="0" err="1">
                <a:solidFill>
                  <a:srgbClr val="4D4F52"/>
                </a:solidFill>
                <a:latin typeface="Aristotelica Pro"/>
              </a:rPr>
              <a:t>Прикреплено</a:t>
            </a:r>
            <a:r>
              <a:rPr lang="ru-RU" sz="1567" dirty="0">
                <a:solidFill>
                  <a:srgbClr val="4D4F52"/>
                </a:solidFill>
                <a:latin typeface="Aristotelica Pro"/>
              </a:rPr>
              <a:t> 63 516 чел</a:t>
            </a:r>
            <a:r>
              <a:rPr lang="en-US" sz="1567" dirty="0">
                <a:solidFill>
                  <a:srgbClr val="4D4F52"/>
                </a:solidFill>
                <a:latin typeface="Aristotelica Pro"/>
              </a:rPr>
              <a:t>........ </a:t>
            </a:r>
          </a:p>
          <a:p>
            <a:pPr algn="ctr">
              <a:lnSpc>
                <a:spcPts val="2195"/>
              </a:lnSpc>
            </a:pPr>
            <a:endParaRPr lang="en-US" sz="1567" dirty="0">
              <a:solidFill>
                <a:srgbClr val="4D4F52"/>
              </a:solidFill>
              <a:latin typeface="Aristotelica Pr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53507" y="4783424"/>
            <a:ext cx="1706660" cy="205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4"/>
              </a:lnSpc>
            </a:pPr>
            <a:r>
              <a:rPr lang="en-US" sz="1452" dirty="0" err="1">
                <a:solidFill>
                  <a:srgbClr val="FFFFFF"/>
                </a:solidFill>
                <a:latin typeface="Arista Pro ExtraLight"/>
              </a:rPr>
              <a:t>Филиал</a:t>
            </a: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 1 – </a:t>
            </a:r>
          </a:p>
          <a:p>
            <a:pPr algn="ctr">
              <a:lnSpc>
                <a:spcPts val="2034"/>
              </a:lnSpc>
            </a:pPr>
            <a:r>
              <a:rPr lang="en-US" sz="1452" dirty="0" err="1">
                <a:solidFill>
                  <a:srgbClr val="FFFFFF"/>
                </a:solidFill>
                <a:latin typeface="Arista Pro ExtraLight"/>
              </a:rPr>
              <a:t>ул</a:t>
            </a: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. </a:t>
            </a:r>
            <a:r>
              <a:rPr lang="en-US" sz="1452" dirty="0" err="1">
                <a:solidFill>
                  <a:srgbClr val="FFFFFF"/>
                </a:solidFill>
                <a:latin typeface="Arista Pro ExtraLight"/>
              </a:rPr>
              <a:t>Печорская</a:t>
            </a: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 </a:t>
            </a:r>
          </a:p>
          <a:p>
            <a:pPr algn="ctr">
              <a:lnSpc>
                <a:spcPts val="2034"/>
              </a:lnSpc>
            </a:pP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д. 10, кор.2;</a:t>
            </a:r>
          </a:p>
          <a:p>
            <a:pPr algn="ctr">
              <a:lnSpc>
                <a:spcPts val="2034"/>
              </a:lnSpc>
            </a:pPr>
            <a:r>
              <a:rPr lang="en-US" sz="1452" dirty="0" err="1">
                <a:solidFill>
                  <a:srgbClr val="FFFFFF"/>
                </a:solidFill>
                <a:latin typeface="Arista Pro ExtraLight"/>
              </a:rPr>
              <a:t>район</a:t>
            </a: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 </a:t>
            </a:r>
            <a:r>
              <a:rPr lang="en-US" sz="1452" dirty="0" err="1">
                <a:solidFill>
                  <a:srgbClr val="FFFFFF"/>
                </a:solidFill>
                <a:latin typeface="Arista Pro ExtraLight"/>
              </a:rPr>
              <a:t>Бабушкинский</a:t>
            </a: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, </a:t>
            </a:r>
          </a:p>
          <a:p>
            <a:pPr algn="ctr">
              <a:lnSpc>
                <a:spcPts val="2034"/>
              </a:lnSpc>
            </a:pPr>
            <a:r>
              <a:rPr lang="en-US" sz="1452" dirty="0" err="1">
                <a:solidFill>
                  <a:srgbClr val="FFFFFF"/>
                </a:solidFill>
                <a:latin typeface="Arista Pro ExtraLight"/>
              </a:rPr>
              <a:t>прикреплено</a:t>
            </a: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 </a:t>
            </a:r>
          </a:p>
          <a:p>
            <a:pPr algn="ctr">
              <a:lnSpc>
                <a:spcPts val="2034"/>
              </a:lnSpc>
            </a:pP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.</a:t>
            </a:r>
            <a:r>
              <a:rPr lang="ru-RU" sz="1452" dirty="0">
                <a:solidFill>
                  <a:srgbClr val="FFFFFF"/>
                </a:solidFill>
                <a:latin typeface="Arista Pro ExtraLight"/>
              </a:rPr>
              <a:t>53 919 чел</a:t>
            </a:r>
            <a:r>
              <a:rPr lang="en-US" sz="1452" dirty="0">
                <a:solidFill>
                  <a:srgbClr val="FFFFFF"/>
                </a:solidFill>
                <a:latin typeface="Arista Pro ExtraLight"/>
              </a:rPr>
              <a:t>..</a:t>
            </a:r>
          </a:p>
          <a:p>
            <a:pPr algn="ctr">
              <a:lnSpc>
                <a:spcPts val="2034"/>
              </a:lnSpc>
            </a:pPr>
            <a:endParaRPr lang="en-US" sz="1452" dirty="0">
              <a:solidFill>
                <a:srgbClr val="FFFFFF"/>
              </a:solidFill>
              <a:latin typeface="Arista Pro ExtraLigh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103514" y="4773899"/>
            <a:ext cx="1898900" cy="195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2"/>
              </a:lnSpc>
            </a:pPr>
            <a:r>
              <a:rPr lang="en-US" sz="1537" dirty="0" err="1">
                <a:solidFill>
                  <a:srgbClr val="FFFFFF"/>
                </a:solidFill>
                <a:latin typeface="Arista Pro ExtraLight"/>
              </a:rPr>
              <a:t>Филиал</a:t>
            </a: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 2 – </a:t>
            </a:r>
          </a:p>
          <a:p>
            <a:pPr algn="ctr">
              <a:lnSpc>
                <a:spcPts val="2152"/>
              </a:lnSpc>
            </a:pPr>
            <a:r>
              <a:rPr lang="en-US" sz="1537" dirty="0" err="1">
                <a:solidFill>
                  <a:srgbClr val="FFFFFF"/>
                </a:solidFill>
                <a:latin typeface="Arista Pro ExtraLight"/>
              </a:rPr>
              <a:t>ул</a:t>
            </a: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. </a:t>
            </a:r>
            <a:r>
              <a:rPr lang="en-US" sz="1537" dirty="0" err="1">
                <a:solidFill>
                  <a:srgbClr val="FFFFFF"/>
                </a:solidFill>
                <a:latin typeface="Arista Pro ExtraLight"/>
              </a:rPr>
              <a:t>Лосевская</a:t>
            </a: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,</a:t>
            </a:r>
          </a:p>
          <a:p>
            <a:pPr algn="ctr">
              <a:lnSpc>
                <a:spcPts val="2152"/>
              </a:lnSpc>
            </a:pP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 д. 2; </a:t>
            </a:r>
          </a:p>
          <a:p>
            <a:pPr algn="ctr">
              <a:lnSpc>
                <a:spcPts val="2152"/>
              </a:lnSpc>
            </a:pPr>
            <a:r>
              <a:rPr lang="en-US" sz="1537" dirty="0" err="1">
                <a:solidFill>
                  <a:srgbClr val="FFFFFF"/>
                </a:solidFill>
                <a:latin typeface="Arista Pro ExtraLight"/>
              </a:rPr>
              <a:t>район</a:t>
            </a: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 </a:t>
            </a:r>
            <a:r>
              <a:rPr lang="en-US" sz="1537" dirty="0" err="1">
                <a:solidFill>
                  <a:srgbClr val="FFFFFF"/>
                </a:solidFill>
                <a:latin typeface="Arista Pro ExtraLight"/>
              </a:rPr>
              <a:t>Ярославский</a:t>
            </a: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, </a:t>
            </a:r>
            <a:r>
              <a:rPr lang="en-US" sz="1537" dirty="0" err="1">
                <a:solidFill>
                  <a:srgbClr val="FFFFFF"/>
                </a:solidFill>
                <a:latin typeface="Arista Pro ExtraLight"/>
              </a:rPr>
              <a:t>прикреплено</a:t>
            </a: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 </a:t>
            </a:r>
          </a:p>
          <a:p>
            <a:pPr algn="ctr">
              <a:lnSpc>
                <a:spcPts val="2152"/>
              </a:lnSpc>
            </a:pP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.</a:t>
            </a:r>
            <a:r>
              <a:rPr lang="ru-RU" sz="1537" dirty="0">
                <a:solidFill>
                  <a:srgbClr val="FFFFFF"/>
                </a:solidFill>
                <a:latin typeface="Arista Pro ExtraLight"/>
              </a:rPr>
              <a:t>34 746 чел</a:t>
            </a:r>
            <a:r>
              <a:rPr lang="en-US" sz="1537" dirty="0">
                <a:solidFill>
                  <a:srgbClr val="FFFFFF"/>
                </a:solidFill>
                <a:latin typeface="Arista Pro ExtraLight"/>
              </a:rPr>
              <a:t>..</a:t>
            </a:r>
          </a:p>
          <a:p>
            <a:pPr algn="ctr">
              <a:lnSpc>
                <a:spcPts val="2152"/>
              </a:lnSpc>
            </a:pPr>
            <a:endParaRPr lang="en-US" sz="1537" dirty="0">
              <a:solidFill>
                <a:srgbClr val="FFFFFF"/>
              </a:solidFill>
              <a:latin typeface="Arista Pro ExtraLight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173938" y="4773899"/>
            <a:ext cx="1636606" cy="178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7"/>
              </a:lnSpc>
            </a:pPr>
            <a:r>
              <a:rPr lang="en-US" sz="1433" dirty="0" err="1">
                <a:solidFill>
                  <a:srgbClr val="FFFFFF"/>
                </a:solidFill>
                <a:latin typeface="Arista Pro ExtraLight"/>
              </a:rPr>
              <a:t>Филиал</a:t>
            </a:r>
            <a:r>
              <a:rPr lang="en-US" sz="1433" dirty="0">
                <a:solidFill>
                  <a:srgbClr val="FFFFFF"/>
                </a:solidFill>
                <a:latin typeface="Arista Pro ExtraLight"/>
              </a:rPr>
              <a:t> 3 – </a:t>
            </a:r>
          </a:p>
          <a:p>
            <a:pPr algn="ctr">
              <a:lnSpc>
                <a:spcPts val="2007"/>
              </a:lnSpc>
            </a:pPr>
            <a:r>
              <a:rPr lang="en-US" sz="1433" dirty="0" err="1">
                <a:solidFill>
                  <a:srgbClr val="FFFFFF"/>
                </a:solidFill>
                <a:latin typeface="Arista Pro ExtraLight"/>
              </a:rPr>
              <a:t>ул</a:t>
            </a:r>
            <a:r>
              <a:rPr lang="en-US" sz="1433" dirty="0">
                <a:solidFill>
                  <a:srgbClr val="FFFFFF"/>
                </a:solidFill>
                <a:latin typeface="Arista Pro ExtraLight"/>
              </a:rPr>
              <a:t>. 1-я </a:t>
            </a:r>
            <a:r>
              <a:rPr lang="en-US" sz="1433" dirty="0" err="1">
                <a:solidFill>
                  <a:srgbClr val="FFFFFF"/>
                </a:solidFill>
                <a:latin typeface="Arista Pro ExtraLight"/>
              </a:rPr>
              <a:t>Напрудная</a:t>
            </a:r>
            <a:r>
              <a:rPr lang="en-US" sz="1433" dirty="0">
                <a:solidFill>
                  <a:srgbClr val="FFFFFF"/>
                </a:solidFill>
                <a:latin typeface="Arista Pro ExtraLight"/>
              </a:rPr>
              <a:t>, д. 15; </a:t>
            </a:r>
          </a:p>
          <a:p>
            <a:pPr algn="ctr">
              <a:lnSpc>
                <a:spcPts val="2007"/>
              </a:lnSpc>
            </a:pPr>
            <a:r>
              <a:rPr lang="en-US" sz="1433" dirty="0" err="1">
                <a:solidFill>
                  <a:srgbClr val="FFFFFF"/>
                </a:solidFill>
                <a:latin typeface="Arista Pro ExtraLight"/>
              </a:rPr>
              <a:t>район</a:t>
            </a:r>
            <a:r>
              <a:rPr lang="en-US" sz="1433" dirty="0">
                <a:solidFill>
                  <a:srgbClr val="FFFFFF"/>
                </a:solidFill>
                <a:latin typeface="Arista Pro ExtraLight"/>
              </a:rPr>
              <a:t> </a:t>
            </a:r>
            <a:r>
              <a:rPr lang="en-US" sz="1433" dirty="0" err="1">
                <a:solidFill>
                  <a:srgbClr val="FFFFFF"/>
                </a:solidFill>
                <a:latin typeface="Arista Pro ExtraLight"/>
              </a:rPr>
              <a:t>Лосиноостровский</a:t>
            </a:r>
            <a:endParaRPr lang="en-US" sz="1433" dirty="0">
              <a:solidFill>
                <a:srgbClr val="FFFFFF"/>
              </a:solidFill>
              <a:latin typeface="Arista Pro ExtraLight"/>
            </a:endParaRPr>
          </a:p>
          <a:p>
            <a:pPr algn="ctr">
              <a:lnSpc>
                <a:spcPts val="2007"/>
              </a:lnSpc>
            </a:pPr>
            <a:r>
              <a:rPr lang="en-US" sz="1433" dirty="0" err="1">
                <a:solidFill>
                  <a:srgbClr val="FFFFFF"/>
                </a:solidFill>
                <a:latin typeface="Arista Pro ExtraLight"/>
              </a:rPr>
              <a:t>прикреплено</a:t>
            </a:r>
            <a:r>
              <a:rPr lang="en-US" sz="1433" dirty="0">
                <a:solidFill>
                  <a:srgbClr val="FFFFFF"/>
                </a:solidFill>
                <a:latin typeface="Arista Pro ExtraLight"/>
              </a:rPr>
              <a:t> </a:t>
            </a:r>
          </a:p>
          <a:p>
            <a:pPr algn="ctr">
              <a:lnSpc>
                <a:spcPts val="2007"/>
              </a:lnSpc>
            </a:pPr>
            <a:r>
              <a:rPr lang="ru-RU" sz="1433" dirty="0">
                <a:solidFill>
                  <a:srgbClr val="FFFFFF"/>
                </a:solidFill>
                <a:latin typeface="Arista Pro ExtraLight"/>
              </a:rPr>
              <a:t>62 161 чел</a:t>
            </a:r>
            <a:endParaRPr lang="en-US" sz="1433" dirty="0">
              <a:solidFill>
                <a:srgbClr val="FFFFFF"/>
              </a:solidFill>
              <a:latin typeface="Arista Pro ExtraLight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050075" y="4773899"/>
            <a:ext cx="1746671" cy="163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2"/>
              </a:lnSpc>
            </a:pPr>
            <a:r>
              <a:rPr lang="en-US" sz="1523" dirty="0" err="1">
                <a:solidFill>
                  <a:srgbClr val="FFFFFF"/>
                </a:solidFill>
                <a:latin typeface="Arista Pro ExtraLight"/>
              </a:rPr>
              <a:t>Филиал</a:t>
            </a:r>
            <a:r>
              <a:rPr lang="en-US" sz="1523" dirty="0">
                <a:solidFill>
                  <a:srgbClr val="FFFFFF"/>
                </a:solidFill>
                <a:latin typeface="Arista Pro ExtraLight"/>
              </a:rPr>
              <a:t> 4 – </a:t>
            </a:r>
          </a:p>
          <a:p>
            <a:pPr algn="ctr">
              <a:lnSpc>
                <a:spcPts val="2132"/>
              </a:lnSpc>
            </a:pPr>
            <a:r>
              <a:rPr lang="en-US" sz="1523" dirty="0" err="1">
                <a:solidFill>
                  <a:srgbClr val="FFFFFF"/>
                </a:solidFill>
                <a:latin typeface="Arista Pro ExtraLight"/>
              </a:rPr>
              <a:t>ул</a:t>
            </a:r>
            <a:r>
              <a:rPr lang="en-US" sz="1523" dirty="0">
                <a:solidFill>
                  <a:srgbClr val="FFFFFF"/>
                </a:solidFill>
                <a:latin typeface="Arista Pro ExtraLight"/>
              </a:rPr>
              <a:t>. </a:t>
            </a:r>
            <a:r>
              <a:rPr lang="en-US" sz="1523" dirty="0" err="1">
                <a:solidFill>
                  <a:srgbClr val="FFFFFF"/>
                </a:solidFill>
                <a:latin typeface="Arista Pro ExtraLight"/>
              </a:rPr>
              <a:t>Грекова</a:t>
            </a:r>
            <a:r>
              <a:rPr lang="en-US" sz="1523" dirty="0">
                <a:solidFill>
                  <a:srgbClr val="FFFFFF"/>
                </a:solidFill>
                <a:latin typeface="Arista Pro ExtraLight"/>
              </a:rPr>
              <a:t>, д.12;</a:t>
            </a:r>
          </a:p>
          <a:p>
            <a:pPr algn="ctr">
              <a:lnSpc>
                <a:spcPts val="2132"/>
              </a:lnSpc>
            </a:pPr>
            <a:r>
              <a:rPr lang="en-US" sz="1523" dirty="0" err="1">
                <a:solidFill>
                  <a:srgbClr val="FFFFFF"/>
                </a:solidFill>
                <a:latin typeface="Arista Pro ExtraLight"/>
              </a:rPr>
              <a:t>район</a:t>
            </a:r>
            <a:r>
              <a:rPr lang="en-US" sz="1523" dirty="0">
                <a:solidFill>
                  <a:srgbClr val="FFFFFF"/>
                </a:solidFill>
                <a:latin typeface="Arista Pro ExtraLight"/>
              </a:rPr>
              <a:t> </a:t>
            </a:r>
            <a:r>
              <a:rPr lang="en-US" sz="1523" dirty="0" err="1">
                <a:solidFill>
                  <a:srgbClr val="FFFFFF"/>
                </a:solidFill>
                <a:latin typeface="Arista Pro ExtraLight"/>
              </a:rPr>
              <a:t>Северное</a:t>
            </a:r>
            <a:r>
              <a:rPr lang="en-US" sz="1523" dirty="0">
                <a:solidFill>
                  <a:srgbClr val="FFFFFF"/>
                </a:solidFill>
                <a:latin typeface="Arista Pro ExtraLight"/>
              </a:rPr>
              <a:t> </a:t>
            </a:r>
            <a:r>
              <a:rPr lang="en-US" sz="1523" dirty="0" err="1">
                <a:solidFill>
                  <a:srgbClr val="FFFFFF"/>
                </a:solidFill>
                <a:latin typeface="Arista Pro ExtraLight"/>
              </a:rPr>
              <a:t>Медведково</a:t>
            </a:r>
            <a:r>
              <a:rPr lang="en-US" sz="1523" dirty="0">
                <a:solidFill>
                  <a:srgbClr val="FFFFFF"/>
                </a:solidFill>
                <a:latin typeface="Arista Pro ExtraLight"/>
              </a:rPr>
              <a:t>, </a:t>
            </a:r>
          </a:p>
          <a:p>
            <a:pPr algn="ctr">
              <a:lnSpc>
                <a:spcPts val="2132"/>
              </a:lnSpc>
            </a:pPr>
            <a:r>
              <a:rPr lang="en-US" sz="1523" dirty="0" err="1">
                <a:solidFill>
                  <a:srgbClr val="FFFFFF"/>
                </a:solidFill>
                <a:latin typeface="Arista Pro ExtraLight"/>
              </a:rPr>
              <a:t>прикреплено</a:t>
            </a:r>
            <a:r>
              <a:rPr lang="en-US" sz="1523" dirty="0">
                <a:solidFill>
                  <a:srgbClr val="FFFFFF"/>
                </a:solidFill>
                <a:latin typeface="Arista Pro ExtraLight"/>
              </a:rPr>
              <a:t> </a:t>
            </a:r>
          </a:p>
          <a:p>
            <a:pPr algn="ctr">
              <a:lnSpc>
                <a:spcPts val="2132"/>
              </a:lnSpc>
            </a:pPr>
            <a:r>
              <a:rPr lang="ru-RU" sz="1523" dirty="0">
                <a:solidFill>
                  <a:srgbClr val="FFFFFF"/>
                </a:solidFill>
                <a:latin typeface="Arista Pro ExtraLight"/>
              </a:rPr>
              <a:t>54 022 чел</a:t>
            </a:r>
            <a:endParaRPr lang="en-US" sz="1523" dirty="0">
              <a:solidFill>
                <a:srgbClr val="FFFFFF"/>
              </a:solidFill>
              <a:latin typeface="Arista Pro ExtraLight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7963685" y="4773899"/>
            <a:ext cx="14516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357" dirty="0" err="1">
                <a:solidFill>
                  <a:srgbClr val="FFFFFF"/>
                </a:solidFill>
                <a:latin typeface="Arista Pro ExtraLight"/>
              </a:rPr>
              <a:t>Филиал</a:t>
            </a:r>
            <a:r>
              <a:rPr lang="en-US" sz="1357" dirty="0">
                <a:solidFill>
                  <a:srgbClr val="FFFFFF"/>
                </a:solidFill>
                <a:latin typeface="Arista Pro ExtraLight"/>
              </a:rPr>
              <a:t> 5 – </a:t>
            </a:r>
          </a:p>
          <a:p>
            <a:pPr algn="ctr">
              <a:lnSpc>
                <a:spcPts val="1900"/>
              </a:lnSpc>
            </a:pPr>
            <a:r>
              <a:rPr lang="en-US" sz="1357" dirty="0" err="1">
                <a:solidFill>
                  <a:srgbClr val="FFFFFF"/>
                </a:solidFill>
                <a:latin typeface="Arista Pro ExtraLight"/>
              </a:rPr>
              <a:t>ул</a:t>
            </a:r>
            <a:r>
              <a:rPr lang="en-US" sz="1357" dirty="0">
                <a:solidFill>
                  <a:srgbClr val="FFFFFF"/>
                </a:solidFill>
                <a:latin typeface="Arista Pro ExtraLight"/>
              </a:rPr>
              <a:t>. </a:t>
            </a:r>
            <a:r>
              <a:rPr lang="en-US" sz="1357" dirty="0" err="1">
                <a:solidFill>
                  <a:srgbClr val="FFFFFF"/>
                </a:solidFill>
                <a:latin typeface="Arista Pro ExtraLight"/>
              </a:rPr>
              <a:t>Ротерта</a:t>
            </a:r>
            <a:r>
              <a:rPr lang="en-US" sz="1357" dirty="0">
                <a:solidFill>
                  <a:srgbClr val="FFFFFF"/>
                </a:solidFill>
                <a:latin typeface="Arista Pro ExtraLight"/>
              </a:rPr>
              <a:t>, д. 12</a:t>
            </a:r>
          </a:p>
          <a:p>
            <a:pPr algn="ctr">
              <a:lnSpc>
                <a:spcPts val="1900"/>
              </a:lnSpc>
            </a:pPr>
            <a:r>
              <a:rPr lang="en-US" sz="1357" dirty="0" err="1">
                <a:solidFill>
                  <a:srgbClr val="FFFFFF"/>
                </a:solidFill>
                <a:latin typeface="Arista Pro ExtraLight"/>
              </a:rPr>
              <a:t>район</a:t>
            </a:r>
            <a:r>
              <a:rPr lang="en-US" sz="1357" dirty="0">
                <a:solidFill>
                  <a:srgbClr val="FFFFFF"/>
                </a:solidFill>
                <a:latin typeface="Arista Pro ExtraLight"/>
              </a:rPr>
              <a:t> </a:t>
            </a:r>
            <a:r>
              <a:rPr lang="en-US" sz="1357" dirty="0" err="1">
                <a:solidFill>
                  <a:srgbClr val="FFFFFF"/>
                </a:solidFill>
                <a:latin typeface="Arista Pro ExtraLight"/>
              </a:rPr>
              <a:t>Ярославский</a:t>
            </a:r>
            <a:r>
              <a:rPr lang="en-US" sz="1357" dirty="0">
                <a:solidFill>
                  <a:srgbClr val="FFFFFF"/>
                </a:solidFill>
                <a:latin typeface="Arista Pro ExtraLight"/>
              </a:rPr>
              <a:t>,</a:t>
            </a:r>
          </a:p>
          <a:p>
            <a:pPr algn="ctr">
              <a:lnSpc>
                <a:spcPts val="1900"/>
              </a:lnSpc>
            </a:pPr>
            <a:r>
              <a:rPr lang="en-US" sz="1357" dirty="0" err="1">
                <a:solidFill>
                  <a:srgbClr val="FFFFFF"/>
                </a:solidFill>
                <a:latin typeface="Arista Pro ExtraLight"/>
              </a:rPr>
              <a:t>прикреплено</a:t>
            </a:r>
            <a:r>
              <a:rPr lang="en-US" sz="1357" dirty="0">
                <a:solidFill>
                  <a:srgbClr val="FFFFFF"/>
                </a:solidFill>
                <a:latin typeface="Arista Pro ExtraLight"/>
              </a:rPr>
              <a:t> </a:t>
            </a:r>
            <a:endParaRPr lang="ru-RU" sz="1357" dirty="0">
              <a:solidFill>
                <a:srgbClr val="FFFFFF"/>
              </a:solidFill>
              <a:latin typeface="Arista Pro ExtraLight"/>
            </a:endParaRPr>
          </a:p>
          <a:p>
            <a:pPr algn="ctr">
              <a:lnSpc>
                <a:spcPts val="1900"/>
              </a:lnSpc>
            </a:pPr>
            <a:r>
              <a:rPr lang="ru-RU" sz="1357" dirty="0">
                <a:solidFill>
                  <a:srgbClr val="FFFFFF"/>
                </a:solidFill>
                <a:latin typeface="Arista Pro ExtraLight"/>
              </a:rPr>
              <a:t>32 668 чел</a:t>
            </a:r>
            <a:endParaRPr lang="en-US" sz="1357" dirty="0">
              <a:solidFill>
                <a:srgbClr val="FFFFFF"/>
              </a:solidFill>
              <a:latin typeface="Arista Pro ExtraLight"/>
            </a:endParaRPr>
          </a:p>
          <a:p>
            <a:pPr algn="ctr">
              <a:lnSpc>
                <a:spcPts val="1900"/>
              </a:lnSpc>
            </a:pPr>
            <a:endParaRPr lang="en-US" sz="1357" dirty="0">
              <a:solidFill>
                <a:srgbClr val="FFFFFF"/>
              </a:solidFill>
              <a:latin typeface="Arista Pro ExtraLight"/>
            </a:endParaRPr>
          </a:p>
        </p:txBody>
      </p:sp>
      <p:sp>
        <p:nvSpPr>
          <p:cNvPr id="41" name="TextBox 41"/>
          <p:cNvSpPr txBox="1"/>
          <p:nvPr/>
        </p:nvSpPr>
        <p:spPr>
          <a:xfrm rot="-2700000">
            <a:off x="-5710784" y="1081111"/>
            <a:ext cx="9666036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8872243" y="6659171"/>
            <a:ext cx="593059" cy="593059"/>
            <a:chOff x="0" y="0"/>
            <a:chExt cx="790745" cy="790745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90745" cy="790745"/>
              <a:chOff x="0" y="0"/>
              <a:chExt cx="6350000" cy="63500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89987" y="249292"/>
              <a:ext cx="410771" cy="2921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3137291" y="2615101"/>
            <a:ext cx="14885030" cy="153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27"/>
              </a:lnSpc>
            </a:pPr>
            <a:r>
              <a:rPr lang="en-US" sz="901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228102" y="1694010"/>
            <a:ext cx="8710466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052310" y="1209666"/>
            <a:ext cx="853022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4981681" y="712555"/>
            <a:ext cx="871126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0693" y="1155408"/>
            <a:ext cx="8990036" cy="874535"/>
            <a:chOff x="0" y="0"/>
            <a:chExt cx="678877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8776" cy="660400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2458836" y="5320568"/>
            <a:ext cx="9200063" cy="200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</a:t>
            </a:r>
            <a:endParaRPr lang="ru-RU" sz="5799" dirty="0">
              <a:solidFill>
                <a:srgbClr val="D7DBE1"/>
              </a:solidFill>
              <a:latin typeface="Open Sans Extra Bold"/>
            </a:endParaRPr>
          </a:p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ДЗМ"</a:t>
            </a:r>
          </a:p>
        </p:txBody>
      </p:sp>
      <p:sp>
        <p:nvSpPr>
          <p:cNvPr id="18" name="TextBox 18"/>
          <p:cNvSpPr txBox="1"/>
          <p:nvPr/>
        </p:nvSpPr>
        <p:spPr>
          <a:xfrm rot="-2700000">
            <a:off x="4376499" y="5723565"/>
            <a:ext cx="8880346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390693" y="5050283"/>
            <a:ext cx="9114455" cy="2059765"/>
            <a:chOff x="0" y="0"/>
            <a:chExt cx="4704145" cy="68349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04145" cy="683493"/>
            </a:xfrm>
            <a:custGeom>
              <a:avLst/>
              <a:gdLst/>
              <a:ahLst/>
              <a:cxnLst/>
              <a:rect l="l" t="t" r="r" b="b"/>
              <a:pathLst>
                <a:path w="4704145" h="683493">
                  <a:moveTo>
                    <a:pt x="4579686" y="683493"/>
                  </a:moveTo>
                  <a:lnTo>
                    <a:pt x="124460" y="683493"/>
                  </a:lnTo>
                  <a:cubicBezTo>
                    <a:pt x="55880" y="683493"/>
                    <a:pt x="0" y="627613"/>
                    <a:pt x="0" y="5590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79686" y="0"/>
                  </a:lnTo>
                  <a:cubicBezTo>
                    <a:pt x="4648265" y="0"/>
                    <a:pt x="4704145" y="55880"/>
                    <a:pt x="4704145" y="124460"/>
                  </a:cubicBezTo>
                  <a:lnTo>
                    <a:pt x="4704145" y="559033"/>
                  </a:lnTo>
                  <a:cubicBezTo>
                    <a:pt x="4704145" y="627613"/>
                    <a:pt x="4648265" y="683493"/>
                    <a:pt x="4579686" y="683493"/>
                  </a:cubicBezTo>
                  <a:close/>
                </a:path>
              </a:pathLst>
            </a:custGeom>
            <a:solidFill>
              <a:srgbClr val="4A78B0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6460" y="1341456"/>
            <a:ext cx="8400680" cy="374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ru-RU" sz="2231" dirty="0">
                <a:solidFill>
                  <a:srgbClr val="F4F4F4"/>
                </a:solidFill>
                <a:latin typeface="Arista Pro SemiBold"/>
              </a:rPr>
              <a:t>Оказание медицинской помощи инвалидам в 2021г.</a:t>
            </a:r>
            <a:endParaRPr lang="en-US" sz="2231" dirty="0">
              <a:solidFill>
                <a:srgbClr val="F4F4F4"/>
              </a:solidFill>
              <a:latin typeface="Arista Pro SemiBold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99357092"/>
              </p:ext>
            </p:extLst>
          </p:nvPr>
        </p:nvGraphicFramePr>
        <p:xfrm>
          <a:off x="219072" y="2048410"/>
          <a:ext cx="3549702" cy="293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530095072"/>
              </p:ext>
            </p:extLst>
          </p:nvPr>
        </p:nvGraphicFramePr>
        <p:xfrm>
          <a:off x="3768774" y="2029944"/>
          <a:ext cx="3636339" cy="2952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7074197" y="2494132"/>
            <a:ext cx="2430951" cy="162066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/>
              <a:t>36 353 инвалидов прошли медицинскую реабилитацию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19094" y="4964217"/>
            <a:ext cx="9114454" cy="2056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6858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инвалиды, ежемесячно в поликлиниках и на дому обеспечивались лекарственными препаратами соответствии с имеющимися заболеваниями и состоянием здоровья в необходимом объеме (кроме пациентов, отказавшихся от набора социальных услуг в пользу ежемесячной денежной выплаты).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68580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2021г. проведено 11909 врачебных комиссий по льготному лекарственному обеспечению. Оформлено 335 индивидуальных заявок на закупку лекарственных средств по жизненным показаниям. 80 пациентов получают компенсационные выплаты.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3143526" y="2736712"/>
            <a:ext cx="14488962" cy="149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1"/>
              </a:lnSpc>
            </a:pPr>
            <a:r>
              <a:rPr lang="en-US" sz="8779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222776" y="1691804"/>
            <a:ext cx="870422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218148" y="1278358"/>
            <a:ext cx="8724512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5167856" y="789671"/>
            <a:ext cx="8929377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0693" y="1155408"/>
            <a:ext cx="8992095" cy="783894"/>
            <a:chOff x="0" y="0"/>
            <a:chExt cx="757548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75486" cy="660400"/>
            </a:xfrm>
            <a:custGeom>
              <a:avLst/>
              <a:gdLst/>
              <a:ahLst/>
              <a:cxnLst/>
              <a:rect l="l" t="t" r="r" b="b"/>
              <a:pathLst>
                <a:path w="7575486" h="660400">
                  <a:moveTo>
                    <a:pt x="745102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451026" y="0"/>
                  </a:lnTo>
                  <a:cubicBezTo>
                    <a:pt x="7519605" y="0"/>
                    <a:pt x="7575486" y="55880"/>
                    <a:pt x="7575486" y="124460"/>
                  </a:cubicBezTo>
                  <a:lnTo>
                    <a:pt x="7575486" y="535940"/>
                  </a:lnTo>
                  <a:cubicBezTo>
                    <a:pt x="7575486" y="604520"/>
                    <a:pt x="7519605" y="660400"/>
                    <a:pt x="745102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7" name="TextBox 17"/>
          <p:cNvSpPr txBox="1"/>
          <p:nvPr/>
        </p:nvSpPr>
        <p:spPr>
          <a:xfrm rot="-2700000">
            <a:off x="4144632" y="6262741"/>
            <a:ext cx="834559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822494" y="6655049"/>
            <a:ext cx="560294" cy="560294"/>
            <a:chOff x="0" y="0"/>
            <a:chExt cx="747059" cy="74705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76200" y="6067956"/>
            <a:ext cx="5904986" cy="1147387"/>
            <a:chOff x="0" y="0"/>
            <a:chExt cx="6600156" cy="660400"/>
          </a:xfrm>
        </p:grpSpPr>
        <p:sp>
          <p:nvSpPr>
            <p:cNvPr id="23" name="Freeform 23"/>
            <p:cNvSpPr/>
            <p:nvPr/>
          </p:nvSpPr>
          <p:spPr>
            <a:xfrm>
              <a:off x="31750" y="31750"/>
              <a:ext cx="6536656" cy="596900"/>
            </a:xfrm>
            <a:custGeom>
              <a:avLst/>
              <a:gdLst/>
              <a:ahLst/>
              <a:cxnLst/>
              <a:rect l="l" t="t" r="r" b="b"/>
              <a:pathLst>
                <a:path w="6536656" h="596900">
                  <a:moveTo>
                    <a:pt x="6443946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42676" y="0"/>
                  </a:lnTo>
                  <a:cubicBezTo>
                    <a:pt x="6493476" y="0"/>
                    <a:pt x="6535386" y="41910"/>
                    <a:pt x="6535386" y="92710"/>
                  </a:cubicBezTo>
                  <a:lnTo>
                    <a:pt x="6535386" y="502920"/>
                  </a:lnTo>
                  <a:cubicBezTo>
                    <a:pt x="6536656" y="554990"/>
                    <a:pt x="6494746" y="596900"/>
                    <a:pt x="6443946" y="596900"/>
                  </a:cubicBezTo>
                  <a:close/>
                </a:path>
              </a:pathLst>
            </a:custGeom>
            <a:solidFill>
              <a:srgbClr val="85A5C6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6600156" cy="660400"/>
            </a:xfrm>
            <a:custGeom>
              <a:avLst/>
              <a:gdLst/>
              <a:ahLst/>
              <a:cxnLst/>
              <a:rect l="l" t="t" r="r" b="b"/>
              <a:pathLst>
                <a:path w="6600156" h="660400">
                  <a:moveTo>
                    <a:pt x="6475696" y="59690"/>
                  </a:moveTo>
                  <a:cubicBezTo>
                    <a:pt x="6511256" y="59690"/>
                    <a:pt x="6540466" y="88900"/>
                    <a:pt x="6540466" y="124460"/>
                  </a:cubicBezTo>
                  <a:lnTo>
                    <a:pt x="6540466" y="535940"/>
                  </a:lnTo>
                  <a:cubicBezTo>
                    <a:pt x="6540466" y="571500"/>
                    <a:pt x="6511256" y="600710"/>
                    <a:pt x="6475696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75696" y="59690"/>
                  </a:lnTo>
                  <a:moveTo>
                    <a:pt x="64756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6475696" y="660400"/>
                  </a:lnTo>
                  <a:cubicBezTo>
                    <a:pt x="6544276" y="660400"/>
                    <a:pt x="6600156" y="604520"/>
                    <a:pt x="6600156" y="535940"/>
                  </a:cubicBezTo>
                  <a:lnTo>
                    <a:pt x="6600156" y="124460"/>
                  </a:lnTo>
                  <a:cubicBezTo>
                    <a:pt x="6600156" y="55880"/>
                    <a:pt x="6544276" y="0"/>
                    <a:pt x="6475696" y="0"/>
                  </a:cubicBezTo>
                  <a:close/>
                </a:path>
              </a:pathLst>
            </a:custGeom>
            <a:solidFill>
              <a:srgbClr val="4A78B0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-85850" y="1266481"/>
            <a:ext cx="9667589" cy="82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2365">
                <a:solidFill>
                  <a:srgbClr val="FFFFFF"/>
                </a:solidFill>
                <a:latin typeface="Arista Pro SemiBold"/>
              </a:rPr>
              <a:t>Диспансерное наблюдение инвалидов и участников ВОВ</a:t>
            </a:r>
          </a:p>
          <a:p>
            <a:pPr algn="ctr">
              <a:lnSpc>
                <a:spcPts val="3312"/>
              </a:lnSpc>
            </a:pPr>
            <a:endParaRPr lang="en-US" sz="2365">
              <a:solidFill>
                <a:srgbClr val="FFFFFF"/>
              </a:solidFill>
              <a:latin typeface="Arista Pro SemiBold"/>
            </a:endParaRPr>
          </a:p>
        </p:txBody>
      </p:sp>
      <p:sp>
        <p:nvSpPr>
          <p:cNvPr id="68" name="TextBox 68"/>
          <p:cNvSpPr txBox="1"/>
          <p:nvPr/>
        </p:nvSpPr>
        <p:spPr>
          <a:xfrm rot="-2700000">
            <a:off x="2456398" y="5823866"/>
            <a:ext cx="9202919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965" y="1966693"/>
            <a:ext cx="3422272" cy="236421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884" y="4379977"/>
            <a:ext cx="3400353" cy="2811139"/>
          </a:xfrm>
          <a:prstGeom prst="rect">
            <a:avLst/>
          </a:prstGeom>
        </p:spPr>
      </p:pic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10364"/>
              </p:ext>
            </p:extLst>
          </p:nvPr>
        </p:nvGraphicFramePr>
        <p:xfrm>
          <a:off x="76199" y="2090046"/>
          <a:ext cx="5865585" cy="3881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3539">
                  <a:extLst>
                    <a:ext uri="{9D8B030D-6E8A-4147-A177-3AD203B41FA5}">
                      <a16:colId xmlns:a16="http://schemas.microsoft.com/office/drawing/2014/main" val="615104958"/>
                    </a:ext>
                  </a:extLst>
                </a:gridCol>
                <a:gridCol w="1081023">
                  <a:extLst>
                    <a:ext uri="{9D8B030D-6E8A-4147-A177-3AD203B41FA5}">
                      <a16:colId xmlns:a16="http://schemas.microsoft.com/office/drawing/2014/main" val="2948061347"/>
                    </a:ext>
                  </a:extLst>
                </a:gridCol>
                <a:gridCol w="1081023">
                  <a:extLst>
                    <a:ext uri="{9D8B030D-6E8A-4147-A177-3AD203B41FA5}">
                      <a16:colId xmlns:a16="http://schemas.microsoft.com/office/drawing/2014/main" val="4263882962"/>
                    </a:ext>
                  </a:extLst>
                </a:gridCol>
              </a:tblGrid>
              <a:tr h="386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Участники ВОВ  (кроме ИОВ)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Инвалиды ВОВ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3277070"/>
                  </a:ext>
                </a:extLst>
              </a:tr>
              <a:tr h="424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Состоит под диспансерным наблюдением на начало отчетного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9696627"/>
                  </a:ext>
                </a:extLst>
              </a:tr>
              <a:tr h="424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Вновь взято под диспансерное наблюдение в отчетном году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10051695"/>
                  </a:ext>
                </a:extLst>
              </a:tr>
              <a:tr h="424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Снято с диспансерного наблюдения в течении отчетного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4725758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 них: выехало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103291"/>
                  </a:ext>
                </a:extLst>
              </a:tr>
              <a:tr h="424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Состоит под диспансерным наблюдением на конец отчетного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89604739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 том числе по группам инвалидности: I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37375240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II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3353554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III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7088445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Охвачено комплексными медицинскими осмотрами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31469695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Нуждались в стационарном лечении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33680243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Получили стационарное лечение из числа нуждавшихся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53461610"/>
                  </a:ext>
                </a:extLst>
              </a:tr>
              <a:tr h="224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Получили санаторно-курортное лечение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61633836"/>
                  </a:ext>
                </a:extLst>
              </a:tr>
            </a:tbl>
          </a:graphicData>
        </a:graphic>
      </p:graphicFrame>
      <p:sp>
        <p:nvSpPr>
          <p:cNvPr id="77" name="Прямоугольник 76"/>
          <p:cNvSpPr/>
          <p:nvPr/>
        </p:nvSpPr>
        <p:spPr>
          <a:xfrm>
            <a:off x="465852" y="6151162"/>
            <a:ext cx="48768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Все инвалиды и участники ВОВ комплексно осмотрены на дому врачами-специалистами, проведены обследования.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4413257" y="2984106"/>
            <a:ext cx="16756735" cy="163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3"/>
              </a:lnSpc>
            </a:pPr>
            <a:r>
              <a:rPr lang="en-US" sz="950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032869" y="1613142"/>
            <a:ext cx="848173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248055" y="1290746"/>
            <a:ext cx="8759549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5041785" y="737451"/>
            <a:ext cx="878167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43161" y="1155408"/>
            <a:ext cx="8991911" cy="1070890"/>
            <a:chOff x="0" y="0"/>
            <a:chExt cx="7321494" cy="8719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321494" cy="871952"/>
            </a:xfrm>
            <a:custGeom>
              <a:avLst/>
              <a:gdLst/>
              <a:ahLst/>
              <a:cxnLst/>
              <a:rect l="l" t="t" r="r" b="b"/>
              <a:pathLst>
                <a:path w="7321494" h="871952">
                  <a:moveTo>
                    <a:pt x="7197034" y="871952"/>
                  </a:moveTo>
                  <a:lnTo>
                    <a:pt x="124460" y="871952"/>
                  </a:lnTo>
                  <a:cubicBezTo>
                    <a:pt x="55880" y="871952"/>
                    <a:pt x="0" y="816072"/>
                    <a:pt x="0" y="7474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197034" y="0"/>
                  </a:lnTo>
                  <a:cubicBezTo>
                    <a:pt x="7265614" y="0"/>
                    <a:pt x="7321494" y="55880"/>
                    <a:pt x="7321494" y="124460"/>
                  </a:cubicBezTo>
                  <a:lnTo>
                    <a:pt x="7321494" y="747492"/>
                  </a:lnTo>
                  <a:cubicBezTo>
                    <a:pt x="7321494" y="816072"/>
                    <a:pt x="7265614" y="871952"/>
                    <a:pt x="7197034" y="871952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4211390" y="6235089"/>
            <a:ext cx="8267377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 rot="-2700000">
            <a:off x="3006047" y="5596194"/>
            <a:ext cx="8558966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7094" y="2882313"/>
            <a:ext cx="3006331" cy="6748906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-954806" y="1397561"/>
            <a:ext cx="11621781" cy="82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1" dirty="0">
                <a:solidFill>
                  <a:srgbClr val="F4F4F4"/>
                </a:solidFill>
                <a:latin typeface="Arista Pro SemiBold"/>
              </a:rPr>
              <a:t>ПОКАЗАТЕЛИ ЗАБОЛЕВАЕМОСТИ</a:t>
            </a:r>
            <a:r>
              <a:rPr lang="ru-RU" sz="2291" dirty="0">
                <a:solidFill>
                  <a:srgbClr val="F4F4F4"/>
                </a:solidFill>
                <a:latin typeface="Arista Pro SemiBold"/>
              </a:rPr>
              <a:t> в 2021 году</a:t>
            </a:r>
            <a:endParaRPr lang="en-US" sz="2291" dirty="0">
              <a:solidFill>
                <a:srgbClr val="F4F4F4"/>
              </a:solidFill>
              <a:latin typeface="Arista Pro SemiBold"/>
            </a:endParaRPr>
          </a:p>
          <a:p>
            <a:pPr algn="ctr">
              <a:lnSpc>
                <a:spcPts val="3207"/>
              </a:lnSpc>
            </a:pPr>
            <a:endParaRPr lang="en-US" sz="2291" dirty="0">
              <a:solidFill>
                <a:srgbClr val="F4F4F4"/>
              </a:solidFill>
              <a:latin typeface="Arista Pro SemiBold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523827884"/>
              </p:ext>
            </p:extLst>
          </p:nvPr>
        </p:nvGraphicFramePr>
        <p:xfrm>
          <a:off x="1355722" y="2293897"/>
          <a:ext cx="8179350" cy="4872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801888" y="3031781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4003076" y="3020239"/>
            <a:ext cx="16294666" cy="157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45"/>
              </a:lnSpc>
            </a:pPr>
            <a:r>
              <a:rPr lang="en-US" sz="9247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3847307" y="1974395"/>
            <a:ext cx="11902790" cy="107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354971" y="1746561"/>
            <a:ext cx="8859102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3800238" y="1105254"/>
            <a:ext cx="8234899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4534786" y="527445"/>
            <a:ext cx="8187689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0693" y="1155409"/>
            <a:ext cx="8990036" cy="538848"/>
            <a:chOff x="0" y="0"/>
            <a:chExt cx="678877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8776" cy="660400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2859092" y="6389820"/>
            <a:ext cx="10547637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4" name="TextBox 24"/>
          <p:cNvSpPr txBox="1"/>
          <p:nvPr/>
        </p:nvSpPr>
        <p:spPr>
          <a:xfrm rot="-2700000">
            <a:off x="3410375" y="4981833"/>
            <a:ext cx="8643888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68818" y="1666463"/>
            <a:ext cx="5309491" cy="328328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0" y="1209406"/>
            <a:ext cx="9739379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ru-RU" sz="1930" dirty="0" err="1">
                <a:solidFill>
                  <a:srgbClr val="FFFFFF"/>
                </a:solidFill>
                <a:latin typeface="Arista Pro SemiBold"/>
              </a:rPr>
              <a:t>Цифровизация</a:t>
            </a:r>
            <a:r>
              <a:rPr lang="ru-RU" sz="1930" dirty="0">
                <a:solidFill>
                  <a:srgbClr val="FFFFFF"/>
                </a:solidFill>
                <a:latin typeface="Arista Pro SemiBold"/>
              </a:rPr>
              <a:t> здравоохранения в 2021г. </a:t>
            </a:r>
            <a:endParaRPr lang="en-US" sz="1930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2702"/>
              </a:lnSpc>
            </a:pPr>
            <a:endParaRPr lang="en-US" sz="1930" dirty="0">
              <a:solidFill>
                <a:srgbClr val="FFFFFF"/>
              </a:solidFill>
              <a:latin typeface="Arista Pro SemiBold"/>
            </a:endParaRPr>
          </a:p>
        </p:txBody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58604" y="2161477"/>
            <a:ext cx="535871" cy="535871"/>
            <a:chOff x="0" y="0"/>
            <a:chExt cx="4445000" cy="4445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445000" cy="4445000"/>
            </a:xfrm>
            <a:custGeom>
              <a:avLst/>
              <a:gdLst/>
              <a:ahLst/>
              <a:cxnLst/>
              <a:rect l="l" t="t" r="r" b="b"/>
              <a:pathLst>
                <a:path w="4445000" h="4445000">
                  <a:moveTo>
                    <a:pt x="4445000" y="2222500"/>
                  </a:moveTo>
                  <a:cubicBezTo>
                    <a:pt x="4445000" y="3450590"/>
                    <a:pt x="3450590" y="4445000"/>
                    <a:pt x="2222500" y="4445000"/>
                  </a:cubicBezTo>
                  <a:cubicBezTo>
                    <a:pt x="994410" y="4445000"/>
                    <a:pt x="0" y="3450590"/>
                    <a:pt x="0" y="2222500"/>
                  </a:cubicBezTo>
                  <a:cubicBezTo>
                    <a:pt x="0" y="994410"/>
                    <a:pt x="994410" y="0"/>
                    <a:pt x="2222500" y="0"/>
                  </a:cubicBezTo>
                  <a:cubicBezTo>
                    <a:pt x="3450590" y="0"/>
                    <a:pt x="4445000" y="994410"/>
                    <a:pt x="4445000" y="22225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1075690" y="1057910"/>
              <a:ext cx="2357120" cy="2357120"/>
            </a:xfrm>
            <a:custGeom>
              <a:avLst/>
              <a:gdLst/>
              <a:ahLst/>
              <a:cxnLst/>
              <a:rect l="l" t="t" r="r" b="b"/>
              <a:pathLst>
                <a:path w="2357120" h="2357120">
                  <a:moveTo>
                    <a:pt x="0" y="900430"/>
                  </a:moveTo>
                  <a:lnTo>
                    <a:pt x="2357120" y="900430"/>
                  </a:lnTo>
                  <a:lnTo>
                    <a:pt x="2357120" y="1456690"/>
                  </a:lnTo>
                  <a:lnTo>
                    <a:pt x="0" y="1456690"/>
                  </a:lnTo>
                  <a:lnTo>
                    <a:pt x="0" y="900430"/>
                  </a:lnTo>
                  <a:close/>
                  <a:moveTo>
                    <a:pt x="900430" y="0"/>
                  </a:moveTo>
                  <a:lnTo>
                    <a:pt x="1456690" y="0"/>
                  </a:lnTo>
                  <a:lnTo>
                    <a:pt x="1456690" y="2357120"/>
                  </a:lnTo>
                  <a:lnTo>
                    <a:pt x="900430" y="2357120"/>
                  </a:lnTo>
                  <a:lnTo>
                    <a:pt x="90043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85" y="1715992"/>
            <a:ext cx="4137259" cy="2631836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4800600" y="5011374"/>
            <a:ext cx="4800600" cy="2288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Все осмотры, результаты лабораторных исследований , инструментальных обследований, а также данные о проведенной вакцинации автоматически передаются в личный кабинет пациента.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4" y="4280227"/>
            <a:ext cx="4491458" cy="33014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1183677" y="2554707"/>
            <a:ext cx="14312023" cy="167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3"/>
              </a:lnSpc>
            </a:pPr>
            <a:r>
              <a:rPr lang="en-US" sz="9845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4585521" y="2776674"/>
            <a:ext cx="16891529" cy="163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0"/>
              </a:lnSpc>
            </a:pPr>
            <a:r>
              <a:rPr lang="en-US" sz="9585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3680028" y="1881204"/>
            <a:ext cx="923993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4979702" y="1593804"/>
            <a:ext cx="9616728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659169" y="3836190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5811209" y="1056157"/>
            <a:ext cx="9683112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0693" y="1155409"/>
            <a:ext cx="8990036" cy="521036"/>
            <a:chOff x="0" y="0"/>
            <a:chExt cx="678877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8776" cy="660400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4064231" y="6296044"/>
            <a:ext cx="843978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 rot="-2700000">
            <a:off x="3632492" y="5336712"/>
            <a:ext cx="782504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1209406"/>
            <a:ext cx="9739379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ru-RU" sz="1930" dirty="0">
                <a:solidFill>
                  <a:srgbClr val="FFFFFF"/>
                </a:solidFill>
                <a:latin typeface="Arista Pro SemiBold"/>
              </a:rPr>
              <a:t>Укомплектованность врачами-специалистами в 2021г.</a:t>
            </a:r>
            <a:endParaRPr lang="en-US" sz="1930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2702"/>
              </a:lnSpc>
            </a:pPr>
            <a:endParaRPr lang="en-US" sz="1930" dirty="0">
              <a:solidFill>
                <a:srgbClr val="FFFFFF"/>
              </a:solidFill>
              <a:latin typeface="Arista Pro Semi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700">
            <a:off x="245014" y="5531815"/>
            <a:ext cx="1559553" cy="129584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5402" y="1622611"/>
            <a:ext cx="57531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NewRomanPS-BoldMT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Укомплектованность врачами-специалистами основных специальностей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015188" y="4899501"/>
            <a:ext cx="975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Укомплектованность врачами-специалистами 2-го уровня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73678"/>
              </p:ext>
            </p:extLst>
          </p:nvPr>
        </p:nvGraphicFramePr>
        <p:xfrm>
          <a:off x="4739060" y="5298508"/>
          <a:ext cx="4914407" cy="2016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1523">
                  <a:extLst>
                    <a:ext uri="{9D8B030D-6E8A-4147-A177-3AD203B41FA5}">
                      <a16:colId xmlns:a16="http://schemas.microsoft.com/office/drawing/2014/main" val="2355276452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3362430987"/>
                    </a:ext>
                  </a:extLst>
                </a:gridCol>
                <a:gridCol w="851315">
                  <a:extLst>
                    <a:ext uri="{9D8B030D-6E8A-4147-A177-3AD203B41FA5}">
                      <a16:colId xmlns:a16="http://schemas.microsoft.com/office/drawing/2014/main" val="3635338386"/>
                    </a:ext>
                  </a:extLst>
                </a:gridCol>
                <a:gridCol w="1418413">
                  <a:extLst>
                    <a:ext uri="{9D8B030D-6E8A-4147-A177-3AD203B41FA5}">
                      <a16:colId xmlns:a16="http://schemas.microsoft.com/office/drawing/2014/main" val="3262566886"/>
                    </a:ext>
                  </a:extLst>
                </a:gridCol>
              </a:tblGrid>
              <a:tr h="394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Специальность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Ставки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Физические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лица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Укомплектованность по занятым ставкам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9733670"/>
                  </a:ext>
                </a:extLst>
              </a:tr>
              <a:tr h="229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Врач-невролог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7190098"/>
                  </a:ext>
                </a:extLst>
              </a:tr>
              <a:tr h="229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Врач-кардиолог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7465954"/>
                  </a:ext>
                </a:extLst>
              </a:tr>
              <a:tr h="229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Врач-ревматолог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2457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659507"/>
                  </a:ext>
                </a:extLst>
              </a:tr>
              <a:tr h="229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Врач-пульмонолог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5539739"/>
                  </a:ext>
                </a:extLst>
              </a:tr>
              <a:tr h="229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Врач-гастроэнтеролог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2399842"/>
                  </a:ext>
                </a:extLst>
              </a:tr>
              <a:tr h="473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 аллерголог-иммунолог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7550058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5633"/>
              </p:ext>
            </p:extLst>
          </p:nvPr>
        </p:nvGraphicFramePr>
        <p:xfrm>
          <a:off x="125916" y="2110818"/>
          <a:ext cx="5275188" cy="1906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8461">
                  <a:extLst>
                    <a:ext uri="{9D8B030D-6E8A-4147-A177-3AD203B41FA5}">
                      <a16:colId xmlns:a16="http://schemas.microsoft.com/office/drawing/2014/main" val="1398322039"/>
                    </a:ext>
                  </a:extLst>
                </a:gridCol>
                <a:gridCol w="690372">
                  <a:extLst>
                    <a:ext uri="{9D8B030D-6E8A-4147-A177-3AD203B41FA5}">
                      <a16:colId xmlns:a16="http://schemas.microsoft.com/office/drawing/2014/main" val="2767943801"/>
                    </a:ext>
                  </a:extLst>
                </a:gridCol>
                <a:gridCol w="913812">
                  <a:extLst>
                    <a:ext uri="{9D8B030D-6E8A-4147-A177-3AD203B41FA5}">
                      <a16:colId xmlns:a16="http://schemas.microsoft.com/office/drawing/2014/main" val="1715539540"/>
                    </a:ext>
                  </a:extLst>
                </a:gridCol>
                <a:gridCol w="1522543">
                  <a:extLst>
                    <a:ext uri="{9D8B030D-6E8A-4147-A177-3AD203B41FA5}">
                      <a16:colId xmlns:a16="http://schemas.microsoft.com/office/drawing/2014/main" val="73013086"/>
                    </a:ext>
                  </a:extLst>
                </a:gridCol>
              </a:tblGrid>
              <a:tr h="41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Специальность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Ставки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Физические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лица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Укомплектованность по занятым ставкам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3938297"/>
                  </a:ext>
                </a:extLst>
              </a:tr>
              <a:tr h="248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Врач-хирург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5775386"/>
                  </a:ext>
                </a:extLst>
              </a:tr>
              <a:tr h="248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Врач-невролог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0102831"/>
                  </a:ext>
                </a:extLst>
              </a:tr>
              <a:tr h="248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Врач-оториноларинголог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5243394"/>
                  </a:ext>
                </a:extLst>
              </a:tr>
              <a:tr h="248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Врач-офтальмолог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2237705"/>
                  </a:ext>
                </a:extLst>
              </a:tr>
              <a:tr h="248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Врач-уролог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7763812"/>
                  </a:ext>
                </a:extLst>
              </a:tr>
              <a:tr h="248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Врач-эндокринолог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80 %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4047860"/>
                  </a:ext>
                </a:extLst>
              </a:tr>
            </a:tbl>
          </a:graphicData>
        </a:graphic>
      </p:graphicFrame>
      <p:sp>
        <p:nvSpPr>
          <p:cNvPr id="34" name="Скругленный прямоугольник 33"/>
          <p:cNvSpPr/>
          <p:nvPr/>
        </p:nvSpPr>
        <p:spPr>
          <a:xfrm>
            <a:off x="5572745" y="1726983"/>
            <a:ext cx="4080721" cy="2259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Квалификационную категорию имеют 160 врачей, что составляет 34%. ВЫСШУЮ квалификационную категорию имеют - 115 чел.; ПЕРВУЮ -25 чел., ВТОРУЮ – 20 чел. </a:t>
            </a:r>
          </a:p>
          <a:p>
            <a:r>
              <a:rPr lang="ru-RU" sz="1200" dirty="0"/>
              <a:t>Средний </a:t>
            </a:r>
            <a:r>
              <a:rPr lang="ru-RU" sz="1200" dirty="0" err="1"/>
              <a:t>мед.персонал</a:t>
            </a:r>
            <a:r>
              <a:rPr lang="ru-RU" sz="1200" dirty="0"/>
              <a:t>. 153 чел. имеют аттестационную категорию, ВЫСШУЮ квалификационную категорию имеют 103 чел.; ПЕРВУЮ – 38 чел.; ВТОРУЮ - 11 чел.; </a:t>
            </a:r>
          </a:p>
          <a:p>
            <a:r>
              <a:rPr lang="ru-RU" sz="1200" dirty="0"/>
              <a:t>В нашем АПЦ работает 14 кандидатов медицинских наук. </a:t>
            </a:r>
          </a:p>
          <a:p>
            <a:r>
              <a:rPr lang="ru-RU" sz="1200" dirty="0"/>
              <a:t>В ГБУЗ «ГП № 218 ДЗМ» в настоящее время работают 13 врачей, имеющих статус «Московский врач».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5916" y="4114801"/>
            <a:ext cx="9377000" cy="950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Медицинскую помощь прикрепленному населению оказывают 391 врач (в 2020г. – 331)  и  369 медицинских сестер (в 2020г. - 341). Все сотрудники являются гражданами РФ и имеют сертификат специалиста.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834348" y="5208933"/>
            <a:ext cx="2771344" cy="2011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2021г. обучение профессиональное усовершенствование прошли 154 врача и  124 медицинские сестры. 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3927284" y="3041588"/>
            <a:ext cx="15798259" cy="153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1"/>
              </a:lnSpc>
            </a:pPr>
            <a:r>
              <a:rPr lang="en-US" sz="8965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2030309" y="1197868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3008366" y="777250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3783210" y="216132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47690" y="1155409"/>
            <a:ext cx="9605910" cy="525282"/>
            <a:chOff x="-183502" y="1"/>
            <a:chExt cx="6972278" cy="396664"/>
          </a:xfrm>
        </p:grpSpPr>
        <p:sp>
          <p:nvSpPr>
            <p:cNvPr id="15" name="Freeform 15"/>
            <p:cNvSpPr/>
            <p:nvPr/>
          </p:nvSpPr>
          <p:spPr>
            <a:xfrm>
              <a:off x="-183502" y="1"/>
              <a:ext cx="6972278" cy="396664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5030984" y="5895602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20700" y="1691694"/>
            <a:ext cx="1754401" cy="1152537"/>
            <a:chOff x="0" y="0"/>
            <a:chExt cx="761171" cy="6900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61171" cy="690024"/>
            </a:xfrm>
            <a:custGeom>
              <a:avLst/>
              <a:gdLst/>
              <a:ahLst/>
              <a:cxnLst/>
              <a:rect l="l" t="t" r="r" b="b"/>
              <a:pathLst>
                <a:path w="761171" h="690024">
                  <a:moveTo>
                    <a:pt x="636710" y="690024"/>
                  </a:moveTo>
                  <a:lnTo>
                    <a:pt x="124460" y="690024"/>
                  </a:lnTo>
                  <a:cubicBezTo>
                    <a:pt x="55880" y="690024"/>
                    <a:pt x="0" y="634144"/>
                    <a:pt x="0" y="5655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6711" y="0"/>
                  </a:lnTo>
                  <a:cubicBezTo>
                    <a:pt x="705291" y="0"/>
                    <a:pt x="761171" y="55880"/>
                    <a:pt x="761171" y="124460"/>
                  </a:cubicBezTo>
                  <a:lnTo>
                    <a:pt x="761171" y="565564"/>
                  </a:lnTo>
                  <a:cubicBezTo>
                    <a:pt x="761171" y="634144"/>
                    <a:pt x="705291" y="690024"/>
                    <a:pt x="636711" y="690024"/>
                  </a:cubicBezTo>
                  <a:close/>
                </a:path>
              </a:pathLst>
            </a:custGeom>
            <a:solidFill>
              <a:srgbClr val="8299BD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17580" y="3133949"/>
            <a:ext cx="1871382" cy="1286364"/>
            <a:chOff x="0" y="0"/>
            <a:chExt cx="1987675" cy="136630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87675" cy="1366302"/>
            </a:xfrm>
            <a:custGeom>
              <a:avLst/>
              <a:gdLst/>
              <a:ahLst/>
              <a:cxnLst/>
              <a:rect l="l" t="t" r="r" b="b"/>
              <a:pathLst>
                <a:path w="1987675" h="1366302">
                  <a:moveTo>
                    <a:pt x="1863215" y="1366301"/>
                  </a:moveTo>
                  <a:lnTo>
                    <a:pt x="124460" y="1366301"/>
                  </a:lnTo>
                  <a:cubicBezTo>
                    <a:pt x="55880" y="1366301"/>
                    <a:pt x="0" y="1310421"/>
                    <a:pt x="0" y="1241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3215" y="0"/>
                  </a:lnTo>
                  <a:cubicBezTo>
                    <a:pt x="1931795" y="0"/>
                    <a:pt x="1987675" y="55880"/>
                    <a:pt x="1987675" y="124460"/>
                  </a:cubicBezTo>
                  <a:lnTo>
                    <a:pt x="1987675" y="1241842"/>
                  </a:lnTo>
                  <a:cubicBezTo>
                    <a:pt x="1987675" y="1310422"/>
                    <a:pt x="1931795" y="1366302"/>
                    <a:pt x="1863215" y="1366302"/>
                  </a:cubicBezTo>
                  <a:close/>
                </a:path>
              </a:pathLst>
            </a:custGeom>
            <a:solidFill>
              <a:srgbClr val="979191"/>
            </a:solidFill>
          </p:spPr>
        </p:sp>
      </p:grpSp>
      <p:sp>
        <p:nvSpPr>
          <p:cNvPr id="25" name="TextBox 25"/>
          <p:cNvSpPr txBox="1"/>
          <p:nvPr/>
        </p:nvSpPr>
        <p:spPr>
          <a:xfrm rot="-2700000">
            <a:off x="4074527" y="5153615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2553409" y="3090578"/>
            <a:ext cx="2235833" cy="1329906"/>
            <a:chOff x="0" y="0"/>
            <a:chExt cx="2170775" cy="112996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70775" cy="1129967"/>
            </a:xfrm>
            <a:custGeom>
              <a:avLst/>
              <a:gdLst/>
              <a:ahLst/>
              <a:cxnLst/>
              <a:rect l="l" t="t" r="r" b="b"/>
              <a:pathLst>
                <a:path w="2170775" h="1129967">
                  <a:moveTo>
                    <a:pt x="2046315" y="1129967"/>
                  </a:moveTo>
                  <a:lnTo>
                    <a:pt x="124460" y="1129967"/>
                  </a:lnTo>
                  <a:cubicBezTo>
                    <a:pt x="55880" y="1129967"/>
                    <a:pt x="0" y="1074087"/>
                    <a:pt x="0" y="1005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6315" y="0"/>
                  </a:lnTo>
                  <a:cubicBezTo>
                    <a:pt x="2114895" y="0"/>
                    <a:pt x="2170775" y="55880"/>
                    <a:pt x="2170775" y="124460"/>
                  </a:cubicBezTo>
                  <a:lnTo>
                    <a:pt x="2170775" y="1005507"/>
                  </a:lnTo>
                  <a:cubicBezTo>
                    <a:pt x="2170775" y="1074087"/>
                    <a:pt x="2114895" y="1129967"/>
                    <a:pt x="2046315" y="1129967"/>
                  </a:cubicBezTo>
                  <a:close/>
                </a:path>
              </a:pathLst>
            </a:custGeom>
            <a:solidFill>
              <a:srgbClr val="9D6C6B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4921422" y="3127039"/>
            <a:ext cx="2296908" cy="1293445"/>
            <a:chOff x="0" y="0"/>
            <a:chExt cx="1765582" cy="118713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65582" cy="1187132"/>
            </a:xfrm>
            <a:custGeom>
              <a:avLst/>
              <a:gdLst/>
              <a:ahLst/>
              <a:cxnLst/>
              <a:rect l="l" t="t" r="r" b="b"/>
              <a:pathLst>
                <a:path w="1765582" h="1187132">
                  <a:moveTo>
                    <a:pt x="1641122" y="1187132"/>
                  </a:moveTo>
                  <a:lnTo>
                    <a:pt x="124460" y="1187132"/>
                  </a:lnTo>
                  <a:cubicBezTo>
                    <a:pt x="55880" y="1187132"/>
                    <a:pt x="0" y="1131252"/>
                    <a:pt x="0" y="1062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41122" y="0"/>
                  </a:lnTo>
                  <a:cubicBezTo>
                    <a:pt x="1709702" y="0"/>
                    <a:pt x="1765582" y="55880"/>
                    <a:pt x="1765582" y="124460"/>
                  </a:cubicBezTo>
                  <a:lnTo>
                    <a:pt x="1765582" y="1062672"/>
                  </a:lnTo>
                  <a:cubicBezTo>
                    <a:pt x="1765582" y="1131252"/>
                    <a:pt x="1709702" y="1187132"/>
                    <a:pt x="1641122" y="1187132"/>
                  </a:cubicBezTo>
                  <a:close/>
                </a:path>
              </a:pathLst>
            </a:custGeom>
            <a:solidFill>
              <a:srgbClr val="85A5C6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7474231" y="3115570"/>
            <a:ext cx="2022195" cy="1286706"/>
            <a:chOff x="0" y="0"/>
            <a:chExt cx="1276713" cy="182953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76713" cy="1829536"/>
            </a:xfrm>
            <a:custGeom>
              <a:avLst/>
              <a:gdLst/>
              <a:ahLst/>
              <a:cxnLst/>
              <a:rect l="l" t="t" r="r" b="b"/>
              <a:pathLst>
                <a:path w="1276713" h="1829536">
                  <a:moveTo>
                    <a:pt x="1152253" y="1829536"/>
                  </a:moveTo>
                  <a:lnTo>
                    <a:pt x="124460" y="1829536"/>
                  </a:lnTo>
                  <a:cubicBezTo>
                    <a:pt x="55880" y="1829536"/>
                    <a:pt x="0" y="1773656"/>
                    <a:pt x="0" y="1705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2253" y="0"/>
                  </a:lnTo>
                  <a:cubicBezTo>
                    <a:pt x="1220833" y="0"/>
                    <a:pt x="1276713" y="55880"/>
                    <a:pt x="1276713" y="124460"/>
                  </a:cubicBezTo>
                  <a:lnTo>
                    <a:pt x="1276713" y="1705076"/>
                  </a:lnTo>
                  <a:cubicBezTo>
                    <a:pt x="1276713" y="1773656"/>
                    <a:pt x="1220833" y="1829536"/>
                    <a:pt x="1152253" y="1829536"/>
                  </a:cubicBezTo>
                  <a:close/>
                </a:path>
              </a:pathLst>
            </a:custGeom>
            <a:solidFill>
              <a:srgbClr val="A08B6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6669207" y="4734965"/>
            <a:ext cx="1432942" cy="1428316"/>
            <a:chOff x="0" y="0"/>
            <a:chExt cx="1549981" cy="69002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549981" cy="690024"/>
            </a:xfrm>
            <a:custGeom>
              <a:avLst/>
              <a:gdLst/>
              <a:ahLst/>
              <a:cxnLst/>
              <a:rect l="l" t="t" r="r" b="b"/>
              <a:pathLst>
                <a:path w="1549981" h="690024">
                  <a:moveTo>
                    <a:pt x="1425521" y="690024"/>
                  </a:moveTo>
                  <a:lnTo>
                    <a:pt x="124460" y="690024"/>
                  </a:lnTo>
                  <a:cubicBezTo>
                    <a:pt x="55880" y="690024"/>
                    <a:pt x="0" y="634144"/>
                    <a:pt x="0" y="5655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25521" y="0"/>
                  </a:lnTo>
                  <a:cubicBezTo>
                    <a:pt x="1494101" y="0"/>
                    <a:pt x="1549981" y="55880"/>
                    <a:pt x="1549981" y="124460"/>
                  </a:cubicBezTo>
                  <a:lnTo>
                    <a:pt x="1549981" y="565564"/>
                  </a:lnTo>
                  <a:cubicBezTo>
                    <a:pt x="1549981" y="634144"/>
                    <a:pt x="1494101" y="690024"/>
                    <a:pt x="1425521" y="690024"/>
                  </a:cubicBezTo>
                  <a:close/>
                </a:path>
              </a:pathLst>
            </a:custGeom>
            <a:solidFill>
              <a:srgbClr val="979191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8303315" y="4743529"/>
            <a:ext cx="1370808" cy="1420533"/>
            <a:chOff x="0" y="0"/>
            <a:chExt cx="2242141" cy="69002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242142" cy="690024"/>
            </a:xfrm>
            <a:custGeom>
              <a:avLst/>
              <a:gdLst/>
              <a:ahLst/>
              <a:cxnLst/>
              <a:rect l="l" t="t" r="r" b="b"/>
              <a:pathLst>
                <a:path w="2242142" h="690024">
                  <a:moveTo>
                    <a:pt x="2117681" y="690024"/>
                  </a:moveTo>
                  <a:lnTo>
                    <a:pt x="124460" y="690024"/>
                  </a:lnTo>
                  <a:cubicBezTo>
                    <a:pt x="55880" y="690024"/>
                    <a:pt x="0" y="634144"/>
                    <a:pt x="0" y="5655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17682" y="0"/>
                  </a:lnTo>
                  <a:cubicBezTo>
                    <a:pt x="2186262" y="0"/>
                    <a:pt x="2242142" y="55880"/>
                    <a:pt x="2242142" y="124460"/>
                  </a:cubicBezTo>
                  <a:lnTo>
                    <a:pt x="2242142" y="565564"/>
                  </a:lnTo>
                  <a:cubicBezTo>
                    <a:pt x="2242142" y="634144"/>
                    <a:pt x="2186262" y="690024"/>
                    <a:pt x="2117682" y="690024"/>
                  </a:cubicBezTo>
                  <a:close/>
                </a:path>
              </a:pathLst>
            </a:custGeom>
            <a:solidFill>
              <a:srgbClr val="4A78B0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2915224" y="1718021"/>
            <a:ext cx="6614116" cy="876857"/>
            <a:chOff x="0" y="0"/>
            <a:chExt cx="4406291" cy="660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06291" cy="660400"/>
            </a:xfrm>
            <a:custGeom>
              <a:avLst/>
              <a:gdLst/>
              <a:ahLst/>
              <a:cxnLst/>
              <a:rect l="l" t="t" r="r" b="b"/>
              <a:pathLst>
                <a:path w="4406291" h="660400">
                  <a:moveTo>
                    <a:pt x="42818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81831" y="0"/>
                  </a:lnTo>
                  <a:cubicBezTo>
                    <a:pt x="4350411" y="0"/>
                    <a:pt x="4406291" y="55880"/>
                    <a:pt x="4406291" y="124460"/>
                  </a:cubicBezTo>
                  <a:lnTo>
                    <a:pt x="4406291" y="535940"/>
                  </a:lnTo>
                  <a:cubicBezTo>
                    <a:pt x="4406291" y="604520"/>
                    <a:pt x="4350411" y="660400"/>
                    <a:pt x="4281831" y="660400"/>
                  </a:cubicBezTo>
                  <a:close/>
                </a:path>
              </a:pathLst>
            </a:custGeom>
            <a:solidFill>
              <a:srgbClr val="84AC90"/>
            </a:solidFill>
          </p:spPr>
        </p:sp>
      </p:grpSp>
      <p:sp>
        <p:nvSpPr>
          <p:cNvPr id="44" name="TextBox 44"/>
          <p:cNvSpPr txBox="1"/>
          <p:nvPr/>
        </p:nvSpPr>
        <p:spPr>
          <a:xfrm>
            <a:off x="3013657" y="1844573"/>
            <a:ext cx="6533739" cy="43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3"/>
              </a:lnSpc>
              <a:spcBef>
                <a:spcPct val="0"/>
              </a:spcBef>
            </a:pPr>
            <a:r>
              <a:rPr lang="en-US" sz="2517" dirty="0" err="1">
                <a:solidFill>
                  <a:srgbClr val="FFFFFF"/>
                </a:solidFill>
                <a:latin typeface="Aristotelica Pro"/>
              </a:rPr>
              <a:t>Диспетчерский</a:t>
            </a:r>
            <a:r>
              <a:rPr lang="en-US" sz="2517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2517" dirty="0" err="1">
                <a:solidFill>
                  <a:srgbClr val="FFFFFF"/>
                </a:solidFill>
                <a:latin typeface="Aristotelica Pro"/>
              </a:rPr>
              <a:t>отдел</a:t>
            </a:r>
            <a:r>
              <a:rPr lang="en-US" sz="2517" dirty="0">
                <a:solidFill>
                  <a:srgbClr val="FFFFFF"/>
                </a:solidFill>
                <a:latin typeface="Aristotelica Pro"/>
              </a:rPr>
              <a:t> ГБУЗ «ГП № 218 ДЗМ»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0283" y="1660674"/>
            <a:ext cx="1754401" cy="141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1595" dirty="0" err="1">
                <a:solidFill>
                  <a:srgbClr val="FFFFFF"/>
                </a:solidFill>
                <a:latin typeface="Aristotelica Pro"/>
              </a:rPr>
              <a:t>Единая</a:t>
            </a:r>
            <a:r>
              <a:rPr lang="en-US" sz="1595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595" dirty="0" err="1">
                <a:solidFill>
                  <a:srgbClr val="FFFFFF"/>
                </a:solidFill>
                <a:latin typeface="Aristotelica Pro"/>
              </a:rPr>
              <a:t>медицинская</a:t>
            </a:r>
            <a:r>
              <a:rPr lang="en-US" sz="1595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595" dirty="0" err="1">
                <a:solidFill>
                  <a:srgbClr val="FFFFFF"/>
                </a:solidFill>
                <a:latin typeface="Aristotelica Pro"/>
              </a:rPr>
              <a:t>справочная</a:t>
            </a:r>
            <a:r>
              <a:rPr lang="en-US" sz="1595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595" dirty="0" err="1">
                <a:solidFill>
                  <a:srgbClr val="FFFFFF"/>
                </a:solidFill>
                <a:latin typeface="Aristotelica Pro"/>
              </a:rPr>
              <a:t>служба</a:t>
            </a:r>
            <a:r>
              <a:rPr lang="en-US" sz="1595" dirty="0">
                <a:solidFill>
                  <a:srgbClr val="FFFFFF"/>
                </a:solidFill>
                <a:latin typeface="Aristotelica Pro"/>
              </a:rPr>
              <a:t> 122 </a:t>
            </a:r>
          </a:p>
          <a:p>
            <a:pPr algn="ctr">
              <a:lnSpc>
                <a:spcPts val="2234"/>
              </a:lnSpc>
            </a:pPr>
            <a:endParaRPr lang="en-US" sz="1595" dirty="0">
              <a:solidFill>
                <a:srgbClr val="FFFFFF"/>
              </a:solidFill>
              <a:latin typeface="Aristotelica Pro"/>
            </a:endParaRPr>
          </a:p>
        </p:txBody>
      </p:sp>
      <p:sp>
        <p:nvSpPr>
          <p:cNvPr id="46" name="AutoShape 46"/>
          <p:cNvSpPr/>
          <p:nvPr/>
        </p:nvSpPr>
        <p:spPr>
          <a:xfrm rot="-97558">
            <a:off x="1874894" y="2176317"/>
            <a:ext cx="1040120" cy="29525"/>
          </a:xfrm>
          <a:prstGeom prst="line">
            <a:avLst/>
          </a:prstGeom>
          <a:ln w="38100">
            <a:headEnd type="none" w="sm" len="sm"/>
            <a:tailEnd type="arrow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sp>
      <p:sp>
        <p:nvSpPr>
          <p:cNvPr id="48" name="TextBox 48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53173" y="3219640"/>
            <a:ext cx="1787654" cy="133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4"/>
              </a:lnSpc>
            </a:pPr>
            <a:r>
              <a:rPr lang="en-US" sz="1400" dirty="0" err="1">
                <a:solidFill>
                  <a:srgbClr val="FFFFFF"/>
                </a:solidFill>
                <a:latin typeface="Aristotelica Pro"/>
              </a:rPr>
              <a:t>Забор</a:t>
            </a:r>
            <a:r>
              <a:rPr lang="en-US" sz="1400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stotelica Pro"/>
              </a:rPr>
              <a:t>биоматериала</a:t>
            </a:r>
            <a:r>
              <a:rPr lang="en-US" sz="1400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stotelica Pro"/>
              </a:rPr>
              <a:t>на</a:t>
            </a:r>
            <a:r>
              <a:rPr lang="en-US" sz="1400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stotelica Pro"/>
              </a:rPr>
              <a:t>дому</a:t>
            </a:r>
            <a:r>
              <a:rPr lang="en-US" sz="1400" dirty="0">
                <a:solidFill>
                  <a:srgbClr val="FFFFFF"/>
                </a:solidFill>
                <a:latin typeface="Aristotelica Pro"/>
              </a:rPr>
              <a:t> </a:t>
            </a:r>
          </a:p>
          <a:p>
            <a:pPr algn="ctr">
              <a:lnSpc>
                <a:spcPts val="2124"/>
              </a:lnSpc>
            </a:pPr>
            <a:r>
              <a:rPr lang="en-US" sz="1400" dirty="0">
                <a:solidFill>
                  <a:srgbClr val="FFFFFF"/>
                </a:solidFill>
                <a:latin typeface="Aristotelica Pro"/>
              </a:rPr>
              <a:t>(</a:t>
            </a:r>
            <a:r>
              <a:rPr lang="en-US" sz="1400" dirty="0" err="1">
                <a:solidFill>
                  <a:srgbClr val="FFFFFF"/>
                </a:solidFill>
                <a:latin typeface="Aristotelica Pro"/>
              </a:rPr>
              <a:t>сестринские</a:t>
            </a:r>
            <a:r>
              <a:rPr lang="en-US" sz="1400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stotelica Pro"/>
              </a:rPr>
              <a:t>ковидные</a:t>
            </a:r>
            <a:r>
              <a:rPr lang="en-US" sz="1400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stotelica Pro"/>
              </a:rPr>
              <a:t>бригады</a:t>
            </a:r>
            <a:r>
              <a:rPr lang="en-US" sz="1400" dirty="0">
                <a:solidFill>
                  <a:srgbClr val="FFFFFF"/>
                </a:solidFill>
                <a:latin typeface="Aristotelica Pro"/>
              </a:rPr>
              <a:t>)</a:t>
            </a:r>
          </a:p>
          <a:p>
            <a:pPr algn="ctr">
              <a:lnSpc>
                <a:spcPts val="2124"/>
              </a:lnSpc>
            </a:pPr>
            <a:endParaRPr lang="en-US" sz="1400" dirty="0">
              <a:solidFill>
                <a:srgbClr val="FFFFFF"/>
              </a:solidFill>
              <a:latin typeface="Aristotelica Pro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7474231" y="3370860"/>
            <a:ext cx="2055109" cy="73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 dirty="0" err="1">
                <a:solidFill>
                  <a:srgbClr val="FFFFFF"/>
                </a:solidFill>
                <a:latin typeface="Aristotelica Pro"/>
              </a:rPr>
              <a:t>Патронажные</a:t>
            </a:r>
            <a:r>
              <a:rPr lang="en-US" sz="2115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2115" dirty="0" err="1">
                <a:solidFill>
                  <a:srgbClr val="FFFFFF"/>
                </a:solidFill>
                <a:latin typeface="Aristotelica Pro"/>
              </a:rPr>
              <a:t>посещения</a:t>
            </a:r>
            <a:endParaRPr lang="en-US" sz="2115" dirty="0">
              <a:solidFill>
                <a:srgbClr val="FFFFFF"/>
              </a:solidFill>
              <a:latin typeface="Aristotelica Pr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49505" y="3260678"/>
            <a:ext cx="1991656" cy="991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  <a:spcBef>
                <a:spcPct val="0"/>
              </a:spcBef>
            </a:pPr>
            <a:r>
              <a:rPr lang="en-US" sz="1392" dirty="0" err="1">
                <a:solidFill>
                  <a:srgbClr val="FFFFFF"/>
                </a:solidFill>
                <a:latin typeface="Aristotelica Pro"/>
              </a:rPr>
              <a:t>Вызовы</a:t>
            </a:r>
            <a:r>
              <a:rPr lang="en-US" sz="1392" dirty="0">
                <a:solidFill>
                  <a:srgbClr val="FFFFFF"/>
                </a:solidFill>
                <a:latin typeface="Aristotelica Pro"/>
              </a:rPr>
              <a:t> к </a:t>
            </a:r>
            <a:r>
              <a:rPr lang="en-US" sz="1392" dirty="0" err="1">
                <a:solidFill>
                  <a:srgbClr val="FFFFFF"/>
                </a:solidFill>
                <a:latin typeface="Aristotelica Pro"/>
              </a:rPr>
              <a:t>пациентам</a:t>
            </a:r>
            <a:r>
              <a:rPr lang="en-US" sz="1392" dirty="0">
                <a:solidFill>
                  <a:srgbClr val="FFFFFF"/>
                </a:solidFill>
                <a:latin typeface="Aristotelica Pro"/>
              </a:rPr>
              <a:t> с </a:t>
            </a:r>
            <a:r>
              <a:rPr lang="en-US" sz="1392" dirty="0" err="1">
                <a:solidFill>
                  <a:srgbClr val="FFFFFF"/>
                </a:solidFill>
                <a:latin typeface="Aristotelica Pro"/>
              </a:rPr>
              <a:t>соматической</a:t>
            </a:r>
            <a:r>
              <a:rPr lang="en-US" sz="1392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392" dirty="0" err="1">
                <a:solidFill>
                  <a:srgbClr val="FFFFFF"/>
                </a:solidFill>
                <a:latin typeface="Aristotelica Pro"/>
              </a:rPr>
              <a:t>патологией</a:t>
            </a:r>
            <a:r>
              <a:rPr lang="en-US" sz="1392" dirty="0">
                <a:solidFill>
                  <a:srgbClr val="FFFFFF"/>
                </a:solidFill>
                <a:latin typeface="Aristotelica Pro"/>
              </a:rPr>
              <a:t> (</a:t>
            </a:r>
            <a:r>
              <a:rPr lang="en-US" sz="1392" dirty="0" err="1">
                <a:solidFill>
                  <a:srgbClr val="FFFFFF"/>
                </a:solidFill>
                <a:latin typeface="Aristotelica Pro"/>
              </a:rPr>
              <a:t>врачебные</a:t>
            </a:r>
            <a:r>
              <a:rPr lang="en-US" sz="1392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392" dirty="0" err="1">
                <a:solidFill>
                  <a:srgbClr val="FFFFFF"/>
                </a:solidFill>
                <a:latin typeface="Aristotelica Pro"/>
              </a:rPr>
              <a:t>соматические</a:t>
            </a:r>
            <a:r>
              <a:rPr lang="en-US" sz="1392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392" dirty="0" err="1">
                <a:solidFill>
                  <a:srgbClr val="FFFFFF"/>
                </a:solidFill>
                <a:latin typeface="Aristotelica Pro"/>
              </a:rPr>
              <a:t>бригады</a:t>
            </a:r>
            <a:r>
              <a:rPr lang="en-US" sz="1392" dirty="0">
                <a:solidFill>
                  <a:srgbClr val="FFFFFF"/>
                </a:solidFill>
                <a:latin typeface="Aristotelica Pro"/>
              </a:rPr>
              <a:t>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544572" y="3250936"/>
            <a:ext cx="22379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8"/>
              </a:lnSpc>
              <a:spcBef>
                <a:spcPct val="0"/>
              </a:spcBef>
            </a:pP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Вызовы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к 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пациентам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с 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подозрением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или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заболевшим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Ковид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(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ковидные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врачебные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299" dirty="0" err="1">
                <a:solidFill>
                  <a:srgbClr val="FFFFFF"/>
                </a:solidFill>
                <a:latin typeface="Aristotelica Pro"/>
              </a:rPr>
              <a:t>бригады</a:t>
            </a:r>
            <a:r>
              <a:rPr lang="en-US" sz="1299" dirty="0">
                <a:solidFill>
                  <a:srgbClr val="FFFFFF"/>
                </a:solidFill>
                <a:latin typeface="Aristotelica Pro"/>
              </a:rPr>
              <a:t>)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511501" y="4935909"/>
            <a:ext cx="1723327" cy="595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6"/>
              </a:lnSpc>
              <a:spcBef>
                <a:spcPct val="0"/>
              </a:spcBef>
            </a:pPr>
            <a:r>
              <a:rPr lang="en-US" sz="1668" dirty="0" err="1">
                <a:solidFill>
                  <a:srgbClr val="FFFFFF"/>
                </a:solidFill>
                <a:latin typeface="Aristotelica Pro"/>
              </a:rPr>
              <a:t>Экстренные</a:t>
            </a:r>
            <a:r>
              <a:rPr lang="en-US" sz="1668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668" dirty="0" err="1">
                <a:solidFill>
                  <a:srgbClr val="FFFFFF"/>
                </a:solidFill>
                <a:latin typeface="Aristotelica Pro"/>
              </a:rPr>
              <a:t>врачебные</a:t>
            </a:r>
            <a:endParaRPr lang="en-US" sz="1668" dirty="0">
              <a:solidFill>
                <a:srgbClr val="FFFFFF"/>
              </a:solidFill>
              <a:latin typeface="Aristotelica Pr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176390" y="4861894"/>
            <a:ext cx="157721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5"/>
              </a:lnSpc>
              <a:spcBef>
                <a:spcPct val="0"/>
              </a:spcBef>
            </a:pPr>
            <a:r>
              <a:rPr lang="en-US" sz="1775" dirty="0" err="1">
                <a:solidFill>
                  <a:srgbClr val="FFFFFF"/>
                </a:solidFill>
                <a:latin typeface="Aristotelica Pro"/>
              </a:rPr>
              <a:t>Плановые</a:t>
            </a:r>
            <a:r>
              <a:rPr lang="en-US" sz="1775" dirty="0">
                <a:solidFill>
                  <a:srgbClr val="FFFFFF"/>
                </a:solidFill>
                <a:latin typeface="Aristotelica Pro"/>
              </a:rPr>
              <a:t> </a:t>
            </a:r>
            <a:r>
              <a:rPr lang="en-US" sz="1775" dirty="0" err="1">
                <a:solidFill>
                  <a:srgbClr val="FFFFFF"/>
                </a:solidFill>
                <a:latin typeface="Aristotelica Pro"/>
              </a:rPr>
              <a:t>врачебные</a:t>
            </a:r>
            <a:r>
              <a:rPr lang="en-US" sz="1775" dirty="0">
                <a:solidFill>
                  <a:srgbClr val="FFFFFF"/>
                </a:solidFill>
                <a:latin typeface="Aristotelica Pro"/>
              </a:rPr>
              <a:t> и </a:t>
            </a:r>
            <a:r>
              <a:rPr lang="en-US" sz="1775" dirty="0" err="1">
                <a:solidFill>
                  <a:srgbClr val="FFFFFF"/>
                </a:solidFill>
                <a:latin typeface="Aristotelica Pro"/>
              </a:rPr>
              <a:t>сестринские</a:t>
            </a:r>
            <a:endParaRPr lang="en-US" sz="1775" dirty="0">
              <a:solidFill>
                <a:srgbClr val="FFFFFF"/>
              </a:solidFill>
              <a:latin typeface="Aristotelica Pr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-42442" y="1248775"/>
            <a:ext cx="9856306" cy="6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Организация</a:t>
            </a:r>
            <a:r>
              <a:rPr lang="en-US" sz="1970" dirty="0">
                <a:solidFill>
                  <a:srgbClr val="FFFFFF"/>
                </a:solidFill>
                <a:latin typeface="Arista Pro SemiBold"/>
              </a:rPr>
              <a:t> </a:t>
            </a: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оказания</a:t>
            </a:r>
            <a:r>
              <a:rPr lang="en-US" sz="1970" dirty="0">
                <a:solidFill>
                  <a:srgbClr val="FFFFFF"/>
                </a:solidFill>
                <a:latin typeface="Arista Pro SemiBold"/>
              </a:rPr>
              <a:t> </a:t>
            </a: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медицинской</a:t>
            </a:r>
            <a:r>
              <a:rPr lang="en-US" sz="1970" dirty="0">
                <a:solidFill>
                  <a:srgbClr val="FFFFFF"/>
                </a:solidFill>
                <a:latin typeface="Arista Pro SemiBold"/>
              </a:rPr>
              <a:t> </a:t>
            </a: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помощи</a:t>
            </a:r>
            <a:r>
              <a:rPr lang="ru-RU" sz="1970" dirty="0">
                <a:solidFill>
                  <a:srgbClr val="FFFFFF"/>
                </a:solidFill>
                <a:latin typeface="Arista Pro SemiBold"/>
              </a:rPr>
              <a:t> </a:t>
            </a: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на</a:t>
            </a:r>
            <a:r>
              <a:rPr lang="en-US" sz="1970" dirty="0">
                <a:solidFill>
                  <a:srgbClr val="FFFFFF"/>
                </a:solidFill>
                <a:latin typeface="Arista Pro SemiBold"/>
              </a:rPr>
              <a:t> </a:t>
            </a: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дому</a:t>
            </a:r>
            <a:r>
              <a:rPr lang="en-US" sz="1970" dirty="0">
                <a:solidFill>
                  <a:srgbClr val="FFFFFF"/>
                </a:solidFill>
                <a:latin typeface="Arista Pro SemiBold"/>
              </a:rPr>
              <a:t> и </a:t>
            </a: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патронажная</a:t>
            </a:r>
            <a:r>
              <a:rPr lang="en-US" sz="1970" dirty="0">
                <a:solidFill>
                  <a:srgbClr val="FFFFFF"/>
                </a:solidFill>
                <a:latin typeface="Arista Pro SemiBold"/>
              </a:rPr>
              <a:t> </a:t>
            </a:r>
            <a:r>
              <a:rPr lang="en-US" sz="1970" dirty="0" err="1">
                <a:solidFill>
                  <a:srgbClr val="FFFFFF"/>
                </a:solidFill>
                <a:latin typeface="Arista Pro SemiBold"/>
              </a:rPr>
              <a:t>служба</a:t>
            </a:r>
            <a:r>
              <a:rPr lang="en-US" sz="1970" dirty="0">
                <a:solidFill>
                  <a:srgbClr val="FFFFFF"/>
                </a:solidFill>
                <a:latin typeface="Arista Pro SemiBold"/>
              </a:rPr>
              <a:t>.</a:t>
            </a:r>
          </a:p>
          <a:p>
            <a:pPr algn="ctr">
              <a:lnSpc>
                <a:spcPts val="2758"/>
              </a:lnSpc>
            </a:pPr>
            <a:endParaRPr lang="en-US" sz="1970" dirty="0">
              <a:solidFill>
                <a:srgbClr val="FFFFFF"/>
              </a:solidFill>
              <a:latin typeface="Arista Pro SemiBold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 flipH="1">
            <a:off x="1355723" y="2539384"/>
            <a:ext cx="1584462" cy="5876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8501785" y="2571068"/>
            <a:ext cx="32615" cy="5627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6019801" y="2588139"/>
            <a:ext cx="22065" cy="545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3831132" y="2588139"/>
            <a:ext cx="0" cy="501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7318210" y="4424010"/>
            <a:ext cx="941645" cy="3058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8534400" y="4400657"/>
            <a:ext cx="713586" cy="3248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3" name="Рисунок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335" y="4706937"/>
            <a:ext cx="3226000" cy="2516477"/>
          </a:xfrm>
          <a:prstGeom prst="rect">
            <a:avLst/>
          </a:prstGeom>
        </p:spPr>
      </p:pic>
      <p:sp>
        <p:nvSpPr>
          <p:cNvPr id="84" name="Овал 83"/>
          <p:cNvSpPr/>
          <p:nvPr/>
        </p:nvSpPr>
        <p:spPr>
          <a:xfrm>
            <a:off x="110003" y="4574430"/>
            <a:ext cx="3074856" cy="26649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 оказанию медицинской помощи на дому ежедневно привлекалось от 22 до 30 единиц автотранспорта.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700000">
            <a:off x="-968233" y="3031780"/>
            <a:ext cx="13234483" cy="154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910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3" name="TextBox 3"/>
          <p:cNvSpPr txBox="1"/>
          <p:nvPr/>
        </p:nvSpPr>
        <p:spPr>
          <a:xfrm rot="-2700000">
            <a:off x="-3721546" y="2459241"/>
            <a:ext cx="16441454" cy="159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2"/>
              </a:lnSpc>
            </a:pPr>
            <a:r>
              <a:rPr lang="en-US" sz="933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4" name="TextBox 4"/>
          <p:cNvSpPr txBox="1"/>
          <p:nvPr/>
        </p:nvSpPr>
        <p:spPr>
          <a:xfrm rot="-2700000">
            <a:off x="-2435252" y="1389503"/>
            <a:ext cx="10248464" cy="107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2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5" name="TextBox 5"/>
          <p:cNvSpPr txBox="1"/>
          <p:nvPr/>
        </p:nvSpPr>
        <p:spPr>
          <a:xfrm rot="-2700000">
            <a:off x="-1623228" y="2205422"/>
            <a:ext cx="9515541" cy="125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</a:pPr>
            <a:r>
              <a:rPr lang="en-US" sz="7413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6" name="TextBox 6"/>
          <p:cNvSpPr txBox="1"/>
          <p:nvPr/>
        </p:nvSpPr>
        <p:spPr>
          <a:xfrm rot="-2700000">
            <a:off x="-2180888" y="1197868"/>
            <a:ext cx="730716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7" name="TextBox 7"/>
          <p:cNvSpPr txBox="1"/>
          <p:nvPr/>
        </p:nvSpPr>
        <p:spPr>
          <a:xfrm rot="-2700000">
            <a:off x="-3887967" y="1141593"/>
            <a:ext cx="8337680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8" name="TextBox 8"/>
          <p:cNvSpPr txBox="1"/>
          <p:nvPr/>
        </p:nvSpPr>
        <p:spPr>
          <a:xfrm rot="-2700000">
            <a:off x="1575413" y="3999481"/>
            <a:ext cx="10643064" cy="118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6"/>
              </a:lnSpc>
            </a:pPr>
            <a:r>
              <a:rPr lang="en-US" sz="6954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9" name="TextBox 9"/>
          <p:cNvSpPr txBox="1"/>
          <p:nvPr/>
        </p:nvSpPr>
        <p:spPr>
          <a:xfrm rot="-2700000">
            <a:off x="-4862633" y="663244"/>
            <a:ext cx="8571786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6473" y="342590"/>
            <a:ext cx="7505607" cy="777860"/>
            <a:chOff x="0" y="0"/>
            <a:chExt cx="11845971" cy="1227683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701191" cy="1082903"/>
            </a:xfrm>
            <a:custGeom>
              <a:avLst/>
              <a:gdLst/>
              <a:ahLst/>
              <a:cxnLst/>
              <a:rect l="l" t="t" r="r" b="b"/>
              <a:pathLst>
                <a:path w="11701191" h="1082903">
                  <a:moveTo>
                    <a:pt x="0" y="0"/>
                  </a:moveTo>
                  <a:lnTo>
                    <a:pt x="11701191" y="0"/>
                  </a:lnTo>
                  <a:lnTo>
                    <a:pt x="11701191" y="1082903"/>
                  </a:lnTo>
                  <a:lnTo>
                    <a:pt x="0" y="108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45971" cy="1227683"/>
            </a:xfrm>
            <a:custGeom>
              <a:avLst/>
              <a:gdLst/>
              <a:ahLst/>
              <a:cxnLst/>
              <a:rect l="l" t="t" r="r" b="b"/>
              <a:pathLst>
                <a:path w="11845971" h="1227683">
                  <a:moveTo>
                    <a:pt x="11701191" y="1082903"/>
                  </a:moveTo>
                  <a:lnTo>
                    <a:pt x="11845971" y="1082903"/>
                  </a:lnTo>
                  <a:lnTo>
                    <a:pt x="11845971" y="1227683"/>
                  </a:lnTo>
                  <a:lnTo>
                    <a:pt x="11701191" y="1227683"/>
                  </a:lnTo>
                  <a:lnTo>
                    <a:pt x="11701191" y="10829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82903"/>
                  </a:lnTo>
                  <a:lnTo>
                    <a:pt x="0" y="1082903"/>
                  </a:lnTo>
                  <a:lnTo>
                    <a:pt x="0" y="144780"/>
                  </a:lnTo>
                  <a:close/>
                  <a:moveTo>
                    <a:pt x="0" y="1082903"/>
                  </a:moveTo>
                  <a:lnTo>
                    <a:pt x="144780" y="1082903"/>
                  </a:lnTo>
                  <a:lnTo>
                    <a:pt x="144780" y="1227683"/>
                  </a:lnTo>
                  <a:lnTo>
                    <a:pt x="0" y="1227683"/>
                  </a:lnTo>
                  <a:lnTo>
                    <a:pt x="0" y="1082903"/>
                  </a:lnTo>
                  <a:close/>
                  <a:moveTo>
                    <a:pt x="11701191" y="144780"/>
                  </a:moveTo>
                  <a:lnTo>
                    <a:pt x="11845971" y="144780"/>
                  </a:lnTo>
                  <a:lnTo>
                    <a:pt x="11845971" y="1082903"/>
                  </a:lnTo>
                  <a:lnTo>
                    <a:pt x="11701191" y="1082903"/>
                  </a:lnTo>
                  <a:lnTo>
                    <a:pt x="11701191" y="144780"/>
                  </a:lnTo>
                  <a:close/>
                  <a:moveTo>
                    <a:pt x="144780" y="1082903"/>
                  </a:moveTo>
                  <a:lnTo>
                    <a:pt x="11701191" y="1082903"/>
                  </a:lnTo>
                  <a:lnTo>
                    <a:pt x="11701191" y="1227683"/>
                  </a:lnTo>
                  <a:lnTo>
                    <a:pt x="144780" y="1227683"/>
                  </a:lnTo>
                  <a:lnTo>
                    <a:pt x="144780" y="1082903"/>
                  </a:lnTo>
                  <a:close/>
                  <a:moveTo>
                    <a:pt x="11701191" y="0"/>
                  </a:moveTo>
                  <a:lnTo>
                    <a:pt x="11845971" y="0"/>
                  </a:lnTo>
                  <a:lnTo>
                    <a:pt x="11845971" y="144780"/>
                  </a:lnTo>
                  <a:lnTo>
                    <a:pt x="11701191" y="144780"/>
                  </a:lnTo>
                  <a:lnTo>
                    <a:pt x="1170119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701191" y="0"/>
                  </a:lnTo>
                  <a:lnTo>
                    <a:pt x="1170119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D4F5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693" y="0"/>
            <a:ext cx="965029" cy="115540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76200" y="1155409"/>
            <a:ext cx="9304529" cy="485918"/>
            <a:chOff x="0" y="0"/>
            <a:chExt cx="6788775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88776" cy="660400"/>
            </a:xfrm>
            <a:custGeom>
              <a:avLst/>
              <a:gdLst/>
              <a:ahLst/>
              <a:cxnLst/>
              <a:rect l="l" t="t" r="r" b="b"/>
              <a:pathLst>
                <a:path w="6788776" h="660400">
                  <a:moveTo>
                    <a:pt x="66643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64316" y="0"/>
                  </a:lnTo>
                  <a:cubicBezTo>
                    <a:pt x="6732895" y="0"/>
                    <a:pt x="6788776" y="55880"/>
                    <a:pt x="6788776" y="124460"/>
                  </a:cubicBezTo>
                  <a:lnTo>
                    <a:pt x="6788776" y="535940"/>
                  </a:lnTo>
                  <a:cubicBezTo>
                    <a:pt x="6788776" y="604520"/>
                    <a:pt x="6732895" y="660400"/>
                    <a:pt x="6664316" y="660400"/>
                  </a:cubicBezTo>
                  <a:close/>
                </a:path>
              </a:pathLst>
            </a:custGeom>
            <a:solidFill>
              <a:srgbClr val="407BFF"/>
            </a:solidFill>
          </p:spPr>
        </p:sp>
      </p:grpSp>
      <p:sp>
        <p:nvSpPr>
          <p:cNvPr id="16" name="TextBox 16"/>
          <p:cNvSpPr txBox="1"/>
          <p:nvPr/>
        </p:nvSpPr>
        <p:spPr>
          <a:xfrm rot="-2700000">
            <a:off x="3899140" y="6364427"/>
            <a:ext cx="8633201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2310" y="6583680"/>
            <a:ext cx="560294" cy="560294"/>
            <a:chOff x="0" y="0"/>
            <a:chExt cx="747059" cy="74705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47059" cy="74705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7B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9491" y="235519"/>
              <a:ext cx="388078" cy="276020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 rot="-2700000">
            <a:off x="2878861" y="5648876"/>
            <a:ext cx="8707973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D7DBE1"/>
                </a:solidFill>
                <a:latin typeface="Open Sans Extra Bold"/>
              </a:rPr>
              <a:t>ГБУЗ "ГП 218 ДЗМ"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84881" y="523247"/>
            <a:ext cx="8068719" cy="4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Государственное бюджетное учреждение здравоохранения города Москвы </a:t>
            </a:r>
          </a:p>
          <a:p>
            <a:pPr>
              <a:lnSpc>
                <a:spcPts val="1674"/>
              </a:lnSpc>
            </a:pPr>
            <a:r>
              <a:rPr lang="en-US" sz="1522" spc="30">
                <a:solidFill>
                  <a:srgbClr val="55585D"/>
                </a:solidFill>
                <a:latin typeface="Hortensia"/>
              </a:rPr>
              <a:t>"ГОРОДСКАЯ ПОЛИКЛИНИКА №218 Департамента здравоохранения города Москвы"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7879" y="1188987"/>
            <a:ext cx="85344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ru-RU" sz="1930" dirty="0">
                <a:solidFill>
                  <a:srgbClr val="FFFFFF"/>
                </a:solidFill>
                <a:latin typeface="Arista Pro SemiBold"/>
              </a:rPr>
              <a:t>РАБОТА ПО РАССМОТРЕНИЮ ОБРАЩЕНИЙ ГРАДАН В 2021г.</a:t>
            </a:r>
            <a:endParaRPr lang="en-US" sz="1930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2702"/>
              </a:lnSpc>
            </a:pPr>
            <a:endParaRPr lang="en-US" sz="1930" dirty="0">
              <a:solidFill>
                <a:srgbClr val="FFFFFF"/>
              </a:solidFill>
              <a:latin typeface="Arista Pro SemiBold"/>
            </a:endParaRPr>
          </a:p>
          <a:p>
            <a:pPr algn="ctr">
              <a:lnSpc>
                <a:spcPts val="2702"/>
              </a:lnSpc>
            </a:pPr>
            <a:endParaRPr lang="en-US" sz="1930" dirty="0">
              <a:solidFill>
                <a:srgbClr val="FFFFFF"/>
              </a:solidFill>
              <a:latin typeface="Arista Pro SemiBold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241683013"/>
              </p:ext>
            </p:extLst>
          </p:nvPr>
        </p:nvGraphicFramePr>
        <p:xfrm>
          <a:off x="390693" y="1490133"/>
          <a:ext cx="8990037" cy="3861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Скругленный прямоугольник 31"/>
          <p:cNvSpPr/>
          <p:nvPr/>
        </p:nvSpPr>
        <p:spPr>
          <a:xfrm>
            <a:off x="219073" y="5933165"/>
            <a:ext cx="9193515" cy="1238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Совместно с экспертами МГФОМС проведено 479 экспертиз. Из них:</a:t>
            </a:r>
          </a:p>
          <a:p>
            <a:r>
              <a:rPr lang="ru-RU" dirty="0"/>
              <a:t>- экспертиза качества медицинской помощи (ЭКМП) – 215 проверок;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медицинская экономическая экспертиза (МЭЭ) – 264 проверки. </a:t>
            </a:r>
          </a:p>
          <a:p>
            <a:r>
              <a:rPr lang="ru-RU" dirty="0"/>
              <a:t>Штрафные санкции не накладывались.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1884</Words>
  <Application>Microsoft Office PowerPoint</Application>
  <PresentationFormat>Произвольный</PresentationFormat>
  <Paragraphs>357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8" baseType="lpstr">
      <vt:lpstr>Open Sans Extra Bold</vt:lpstr>
      <vt:lpstr>Times New Roman</vt:lpstr>
      <vt:lpstr>Arial</vt:lpstr>
      <vt:lpstr>Arista Pro ExtraLight</vt:lpstr>
      <vt:lpstr>Hortensia</vt:lpstr>
      <vt:lpstr>Trebuchet MS</vt:lpstr>
      <vt:lpstr>Aristotelica Pro</vt:lpstr>
      <vt:lpstr>Calibri</vt:lpstr>
      <vt:lpstr>TimesNewRomanPSMT</vt:lpstr>
      <vt:lpstr>Monotype Corsiva</vt:lpstr>
      <vt:lpstr>Aristotelica Pro Bold</vt:lpstr>
      <vt:lpstr>TimesNewRomanPS-BoldMT</vt:lpstr>
      <vt:lpstr>Angelica</vt:lpstr>
      <vt:lpstr>Arista Pro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Главный врач ГБУЗ "ГП 218 ДЗМ" Парсаданян Нателла Эдуардовна</dc:title>
  <dc:creator>Marina</dc:creator>
  <cp:lastModifiedBy>Marina</cp:lastModifiedBy>
  <cp:revision>22</cp:revision>
  <dcterms:created xsi:type="dcterms:W3CDTF">2006-08-16T00:00:00Z</dcterms:created>
  <dcterms:modified xsi:type="dcterms:W3CDTF">2022-03-10T09:31:41Z</dcterms:modified>
  <dc:identifier>DAE3nS0VLAg</dc:identifier>
</cp:coreProperties>
</file>