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7" r:id="rId2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04">
          <p15:clr>
            <a:srgbClr val="A4A3A4"/>
          </p15:clr>
        </p15:guide>
        <p15:guide id="2" orient="horz" pos="2890">
          <p15:clr>
            <a:srgbClr val="A4A3A4"/>
          </p15:clr>
        </p15:guide>
        <p15:guide id="3" pos="5602">
          <p15:clr>
            <a:srgbClr val="A4A3A4"/>
          </p15:clr>
        </p15:guide>
        <p15:guide id="4" pos="295">
          <p15:clr>
            <a:srgbClr val="A4A3A4"/>
          </p15:clr>
        </p15:guide>
        <p15:guide id="5" orient="horz" pos="1439">
          <p15:clr>
            <a:srgbClr val="A4A3A4"/>
          </p15:clr>
        </p15:guide>
        <p15:guide id="6" pos="2880">
          <p15:clr>
            <a:srgbClr val="A4A3A4"/>
          </p15:clr>
        </p15:guide>
        <p15:guide id="7" pos="793">
          <p15:clr>
            <a:srgbClr val="A4A3A4"/>
          </p15:clr>
        </p15:guide>
        <p15:guide id="8" orient="horz" pos="2845">
          <p15:clr>
            <a:srgbClr val="A4A3A4"/>
          </p15:clr>
        </p15:guide>
        <p15:guide id="9" pos="4967">
          <p15:clr>
            <a:srgbClr val="A4A3A4"/>
          </p15:clr>
        </p15:guide>
        <p15:guide id="10" orient="horz" pos="23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gtCyOHrdF6WugmEWjxI7OXIZvpc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ухра Биджиева" initials="" lastIdx="1" clrIdx="0"/>
  <p:cmAuthor id="1" name="Елхина Алина Евгеньевна" initials="ЕАЕ" lastIdx="1" clrIdx="1">
    <p:extLst>
      <p:ext uri="{19B8F6BF-5375-455C-9EA6-DF929625EA0E}">
        <p15:presenceInfo xmlns:p15="http://schemas.microsoft.com/office/powerpoint/2012/main" userId="S-1-5-21-3124260253-2817102733-3987139704-1798" providerId="AD"/>
      </p:ext>
    </p:extLst>
  </p:cmAuthor>
  <p:cmAuthor id="2" name="Сафин Ильгиз Наилович" initials="СИН" lastIdx="4" clrIdx="2">
    <p:extLst>
      <p:ext uri="{19B8F6BF-5375-455C-9EA6-DF929625EA0E}">
        <p15:presenceInfo xmlns:p15="http://schemas.microsoft.com/office/powerpoint/2012/main" userId="S-1-5-21-3124260253-2817102733-3987139704-1427" providerId="AD"/>
      </p:ext>
    </p:extLst>
  </p:cmAuthor>
  <p:cmAuthor id="3" name="Мадина" initials="К" lastIdx="3" clrIdx="3">
    <p:extLst>
      <p:ext uri="{19B8F6BF-5375-455C-9EA6-DF929625EA0E}">
        <p15:presenceInfo xmlns:p15="http://schemas.microsoft.com/office/powerpoint/2012/main" userId="Мади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1C0E"/>
    <a:srgbClr val="E74825"/>
    <a:srgbClr val="CD965F"/>
    <a:srgbClr val="623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74AAF7F-F591-4B2E-9732-72E02AC4E7A5}">
  <a:tblStyle styleId="{A74AAF7F-F591-4B2E-9732-72E02AC4E7A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E8E7"/>
          </a:solidFill>
        </a:fill>
      </a:tcStyle>
    </a:wholeTbl>
    <a:band1H>
      <a:tcTxStyle b="off" i="off"/>
      <a:tcStyle>
        <a:tcBdr/>
        <a:fill>
          <a:solidFill>
            <a:srgbClr val="FFCFCC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FCFCC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90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846" y="114"/>
      </p:cViewPr>
      <p:guideLst>
        <p:guide pos="204"/>
        <p:guide orient="horz" pos="2890"/>
        <p:guide pos="5602"/>
        <p:guide pos="295"/>
        <p:guide orient="horz" pos="1439"/>
        <p:guide pos="2880"/>
        <p:guide pos="793"/>
        <p:guide orient="horz" pos="2845"/>
        <p:guide pos="4967"/>
        <p:guide orient="horz" pos="239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customschemas.google.com/relationships/presentationmetadata" Target="meta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12-16T11:43:00.538" idx="1">
    <p:pos x="3787" y="213"/>
    <p:text>заменить на новый стандарт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commentPostId="AAAAS-jMjwU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92956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1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1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  <p:sp>
        <p:nvSpPr>
          <p:cNvPr id="123" name="Google Shape;123;p1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7850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1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37" name="Google Shape;43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40515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109cae1b9bf_0_15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58" name="Google Shape;458;g109cae1b9b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99152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2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7" name="Google Shape;4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96458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082862a88a_12_0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6" name="Google Shape;506;g1082862a88a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983830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3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3" name="Google Shape;5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334365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1085bbaee28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g1085bbaee28_10_0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55" name="Google Shape;555;g1085bbaee28_10_0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00" cy="4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8154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4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4" name="Google Shape;58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189929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15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6" name="Google Shape;60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99651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6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8" name="Google Shape;6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76496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7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76" name="Google Shape;6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88506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2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dirty="0"/>
          </a:p>
        </p:txBody>
      </p:sp>
      <p:sp>
        <p:nvSpPr>
          <p:cNvPr id="134" name="Google Shape;134;p2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  <p:sp>
        <p:nvSpPr>
          <p:cNvPr id="135" name="Google Shape;135;p2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38066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9" name="Google Shape;709;p18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10" name="Google Shape;710;p18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  <p:sp>
        <p:nvSpPr>
          <p:cNvPr id="711" name="Google Shape;711;p18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7358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9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28" name="Google Shape;72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464751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1" name="Google Shape;741;p20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2" name="Google Shape;742;p20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22</a:t>
            </a:fld>
            <a:endParaRPr/>
          </a:p>
        </p:txBody>
      </p:sp>
      <p:sp>
        <p:nvSpPr>
          <p:cNvPr id="743" name="Google Shape;743;p20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077098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2" name="Google Shape;782;p21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lt2"/>
              </a:solidFill>
            </a:endParaRPr>
          </a:p>
        </p:txBody>
      </p:sp>
      <p:sp>
        <p:nvSpPr>
          <p:cNvPr id="783" name="Google Shape;783;p21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23</a:t>
            </a:fld>
            <a:endParaRPr/>
          </a:p>
        </p:txBody>
      </p:sp>
      <p:sp>
        <p:nvSpPr>
          <p:cNvPr id="784" name="Google Shape;784;p21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46245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3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187" name="Google Shape;187;p3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  <p:sp>
        <p:nvSpPr>
          <p:cNvPr id="188" name="Google Shape;188;p3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23419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4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None/>
            </a:pPr>
            <a:r>
              <a:rPr lang="ru-RU" sz="1200" b="0" cap="none">
                <a:solidFill>
                  <a:schemeClr val="dk2"/>
                </a:solidFill>
              </a:rPr>
              <a:t>Комната матери и ребенка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236" name="Google Shape;236;p4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  <p:sp>
        <p:nvSpPr>
          <p:cNvPr id="237" name="Google Shape;237;p4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92749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5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5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  <p:sp>
        <p:nvSpPr>
          <p:cNvPr id="279" name="Google Shape;279;p5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68119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6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16" name="Google Shape;316;p6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  <p:sp>
        <p:nvSpPr>
          <p:cNvPr id="317" name="Google Shape;317;p6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44868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7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1" name="Google Shape;351;p7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  <p:sp>
        <p:nvSpPr>
          <p:cNvPr id="352" name="Google Shape;352;p7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10704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p8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398" name="Google Shape;398;p8:notes"/>
          <p:cNvSpPr txBox="1">
            <a:spLocks noGrp="1"/>
          </p:cNvSpPr>
          <p:nvPr>
            <p:ph type="sldNum" idx="12"/>
          </p:nvPr>
        </p:nvSpPr>
        <p:spPr>
          <a:xfrm>
            <a:off x="3850375" y="9428330"/>
            <a:ext cx="2945712" cy="496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  <p:sp>
        <p:nvSpPr>
          <p:cNvPr id="399" name="Google Shape;399;p8:notes"/>
          <p:cNvSpPr txBox="1">
            <a:spLocks noGrp="1"/>
          </p:cNvSpPr>
          <p:nvPr>
            <p:ph type="dt" idx="10"/>
          </p:nvPr>
        </p:nvSpPr>
        <p:spPr>
          <a:xfrm>
            <a:off x="3850375" y="7"/>
            <a:ext cx="2945712" cy="496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06.08.2021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73408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9:notes"/>
          <p:cNvSpPr txBox="1">
            <a:spLocks noGrp="1"/>
          </p:cNvSpPr>
          <p:nvPr>
            <p:ph type="body" idx="1"/>
          </p:nvPr>
        </p:nvSpPr>
        <p:spPr>
          <a:xfrm>
            <a:off x="679295" y="4714962"/>
            <a:ext cx="5439093" cy="4467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00" tIns="46700" rIns="93400" bIns="46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20" name="Google Shape;4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1363"/>
            <a:ext cx="6623050" cy="37258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28838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Титульный, заключительный слайд">
  <p:cSld name="7 Титульный, заключительный слайд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3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Подзаголовок, текст, графика">
  <p:cSld name="1 Подзаголовок, текст, графика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6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7848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body" idx="2"/>
          </p:nvPr>
        </p:nvSpPr>
        <p:spPr>
          <a:xfrm>
            <a:off x="648001" y="1352480"/>
            <a:ext cx="7848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Шмуцтитульный слайд">
  <p:cSld name="5 Шмуцтитульный слайд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7"/>
          <p:cNvSpPr txBox="1">
            <a:spLocks noGrp="1"/>
          </p:cNvSpPr>
          <p:nvPr>
            <p:ph type="title"/>
          </p:nvPr>
        </p:nvSpPr>
        <p:spPr>
          <a:xfrm>
            <a:off x="648000" y="1944001"/>
            <a:ext cx="5220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>
            <a:off x="648000" y="3040200"/>
            <a:ext cx="5220000" cy="1130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Текст, графика">
  <p:cSld name="2 Текст, графика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>
            <a:off x="4644000" y="1458001"/>
            <a:ext cx="3852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body" idx="2"/>
          </p:nvPr>
        </p:nvSpPr>
        <p:spPr>
          <a:xfrm>
            <a:off x="648000" y="1458000"/>
            <a:ext cx="3852000" cy="2757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Подзаголовок, текст, графика">
  <p:cSld name="2 Подзаголовок, текст, графика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9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38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9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body" idx="2"/>
          </p:nvPr>
        </p:nvSpPr>
        <p:spPr>
          <a:xfrm>
            <a:off x="648002" y="1352480"/>
            <a:ext cx="3851999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body" idx="3"/>
          </p:nvPr>
        </p:nvSpPr>
        <p:spPr>
          <a:xfrm>
            <a:off x="4644001" y="1689553"/>
            <a:ext cx="38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body" idx="4"/>
          </p:nvPr>
        </p:nvSpPr>
        <p:spPr>
          <a:xfrm>
            <a:off x="4644003" y="1352480"/>
            <a:ext cx="3851999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Изображение, текст">
  <p:cSld name="Изображение, текст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0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0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30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3" name="Google Shape;93;p30"/>
          <p:cNvSpPr txBox="1">
            <a:spLocks noGrp="1"/>
          </p:cNvSpPr>
          <p:nvPr>
            <p:ph type="body" idx="1"/>
          </p:nvPr>
        </p:nvSpPr>
        <p:spPr>
          <a:xfrm>
            <a:off x="648000" y="1352480"/>
            <a:ext cx="4572000" cy="2863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0"/>
          <p:cNvSpPr txBox="1">
            <a:spLocks noGrp="1"/>
          </p:cNvSpPr>
          <p:nvPr>
            <p:ph type="body" idx="2"/>
          </p:nvPr>
        </p:nvSpPr>
        <p:spPr>
          <a:xfrm>
            <a:off x="5868000" y="1689553"/>
            <a:ext cx="2628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0"/>
          <p:cNvSpPr txBox="1">
            <a:spLocks noGrp="1"/>
          </p:cNvSpPr>
          <p:nvPr>
            <p:ph type="body" idx="3"/>
          </p:nvPr>
        </p:nvSpPr>
        <p:spPr>
          <a:xfrm>
            <a:off x="5868000" y="1352481"/>
            <a:ext cx="2628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, графика, малые пикт.">
  <p:cSld name="Текст, графика, малые пикт.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1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6552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1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31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0" name="Google Shape;100;p31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6552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дзаголовок, текст, графика, малые пикт.">
  <p:cSld name="Подзаголовок, текст, графика, малые пикт.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2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6552000" cy="86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32"/>
          <p:cNvSpPr txBox="1">
            <a:spLocks noGrp="1"/>
          </p:cNvSpPr>
          <p:nvPr>
            <p:ph type="sldNum" idx="12"/>
          </p:nvPr>
        </p:nvSpPr>
        <p:spPr>
          <a:xfrm>
            <a:off x="648000" y="4382991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5" name="Google Shape;105;p32"/>
          <p:cNvSpPr txBox="1">
            <a:spLocks noGrp="1"/>
          </p:cNvSpPr>
          <p:nvPr>
            <p:ph type="body" idx="1"/>
          </p:nvPr>
        </p:nvSpPr>
        <p:spPr>
          <a:xfrm>
            <a:off x="648000" y="1689553"/>
            <a:ext cx="6552000" cy="252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b="0" i="0" cap="none">
                <a:solidFill>
                  <a:srgbClr val="000000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32"/>
          <p:cNvSpPr txBox="1">
            <a:spLocks noGrp="1"/>
          </p:cNvSpPr>
          <p:nvPr>
            <p:ph type="body" idx="2"/>
          </p:nvPr>
        </p:nvSpPr>
        <p:spPr>
          <a:xfrm>
            <a:off x="648000" y="1352481"/>
            <a:ext cx="6552000" cy="33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Титульный, заключительный слайд">
  <p:cSld name="8 Титульный, заключительный слайд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3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33"/>
          <p:cNvSpPr txBox="1"/>
          <p:nvPr/>
        </p:nvSpPr>
        <p:spPr>
          <a:xfrm>
            <a:off x="9549192" y="3999550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3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3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итульный, заключительный слайд">
  <p:cSld name="1 Титульный, заключительный слайд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4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34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34"/>
          <p:cNvSpPr txBox="1"/>
          <p:nvPr/>
        </p:nvSpPr>
        <p:spPr>
          <a:xfrm>
            <a:off x="418057" y="315339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4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итульный, заключительный слайд">
  <p:cSld name="1 Титульный, заключительный слайд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5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5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5"/>
          <p:cNvSpPr txBox="1"/>
          <p:nvPr/>
        </p:nvSpPr>
        <p:spPr>
          <a:xfrm>
            <a:off x="418057" y="315339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5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Титульный, заключительный лист слайд">
  <p:cSld name="2 Титульный, заключительный лист слайд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6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6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6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36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Титульный, заключительный слайд">
  <p:cSld name="3 Титульный, заключительный слайд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7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37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Титульный, заключительный слайд">
  <p:cSld name="4 Титульный, заключительный слайд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8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8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Титульный, заключительный слайд">
  <p:cSld name="5 Титульный, заключительный слайд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9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9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39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 Титульный, заключительный слайд">
  <p:cSld name="6 Титульный, заключительный слайд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0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0"/>
          <p:cNvSpPr txBox="1"/>
          <p:nvPr/>
        </p:nvSpPr>
        <p:spPr>
          <a:xfrm>
            <a:off x="778810" y="3152277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 Титульный, заключительный слайд">
  <p:cSld name="8 Титульный, заключительный слайд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1"/>
          <p:cNvSpPr txBox="1">
            <a:spLocks noGrp="1"/>
          </p:cNvSpPr>
          <p:nvPr>
            <p:ph type="title"/>
          </p:nvPr>
        </p:nvSpPr>
        <p:spPr>
          <a:xfrm>
            <a:off x="648000" y="1944000"/>
            <a:ext cx="5220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1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/>
          <p:nvPr/>
        </p:nvSpPr>
        <p:spPr>
          <a:xfrm>
            <a:off x="9549192" y="3999550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41"/>
          <p:cNvSpPr txBox="1">
            <a:spLocks noGrp="1"/>
          </p:cNvSpPr>
          <p:nvPr>
            <p:ph type="body" idx="1"/>
          </p:nvPr>
        </p:nvSpPr>
        <p:spPr>
          <a:xfrm>
            <a:off x="648000" y="3039132"/>
            <a:ext cx="5220000" cy="1041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1600" b="0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C8F8B"/>
              </a:buClr>
              <a:buSzPts val="1800"/>
              <a:buNone/>
              <a:defRPr sz="1800">
                <a:solidFill>
                  <a:srgbClr val="9C8F8B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C8F8B"/>
              </a:buClr>
              <a:buSzPts val="1600"/>
              <a:buNone/>
              <a:defRPr sz="1600">
                <a:solidFill>
                  <a:srgbClr val="9C8F8B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9C8F8B"/>
              </a:buClr>
              <a:buSzPts val="1400"/>
              <a:buNone/>
              <a:defRPr sz="1400">
                <a:solidFill>
                  <a:srgbClr val="9C8F8B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екст, графика">
  <p:cSld name="1 Текст, графика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>
            <a:spLocks noGrp="1"/>
          </p:cNvSpPr>
          <p:nvPr>
            <p:ph type="title"/>
          </p:nvPr>
        </p:nvSpPr>
        <p:spPr>
          <a:xfrm>
            <a:off x="648000" y="267494"/>
            <a:ext cx="4140024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57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/>
          <p:nvPr/>
        </p:nvSpPr>
        <p:spPr>
          <a:xfrm>
            <a:off x="1255919" y="4583695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2"/>
          <p:cNvSpPr txBox="1"/>
          <p:nvPr/>
        </p:nvSpPr>
        <p:spPr>
          <a:xfrm>
            <a:off x="834940" y="4573169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2"/>
          <p:cNvSpPr txBox="1">
            <a:spLocks noGrp="1"/>
          </p:cNvSpPr>
          <p:nvPr>
            <p:ph type="dt" idx="10"/>
          </p:nvPr>
        </p:nvSpPr>
        <p:spPr>
          <a:xfrm>
            <a:off x="648000" y="4383657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ftr" idx="11"/>
          </p:nvPr>
        </p:nvSpPr>
        <p:spPr>
          <a:xfrm>
            <a:off x="5600400" y="4383657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1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>
            <a:spLocks noGrp="1"/>
          </p:cNvSpPr>
          <p:nvPr>
            <p:ph type="title"/>
          </p:nvPr>
        </p:nvSpPr>
        <p:spPr>
          <a:xfrm>
            <a:off x="648000" y="486000"/>
            <a:ext cx="78480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1"/>
          </p:nvPr>
        </p:nvSpPr>
        <p:spPr>
          <a:xfrm>
            <a:off x="648000" y="1458001"/>
            <a:ext cx="7848000" cy="2713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3600" rIns="0" bIns="0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Char char="–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79400" algn="l" rtl="0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Char char="»"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24"/>
          <p:cNvSpPr txBox="1"/>
          <p:nvPr/>
        </p:nvSpPr>
        <p:spPr>
          <a:xfrm>
            <a:off x="1662864" y="242078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6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8.jp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7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7.png"/><Relationship Id="rId5" Type="http://schemas.openxmlformats.org/officeDocument/2006/relationships/image" Target="../media/image5.png"/><Relationship Id="rId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7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2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3.jpe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96.tif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jpeg"/><Relationship Id="rId15" Type="http://schemas.openxmlformats.org/officeDocument/2006/relationships/image" Target="../media/image94.jpeg"/><Relationship Id="rId10" Type="http://schemas.openxmlformats.org/officeDocument/2006/relationships/image" Target="../media/image90.png"/><Relationship Id="rId4" Type="http://schemas.openxmlformats.org/officeDocument/2006/relationships/image" Target="../media/image84.jpeg"/><Relationship Id="rId9" Type="http://schemas.openxmlformats.org/officeDocument/2006/relationships/image" Target="../media/image89.png"/><Relationship Id="rId1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comments" Target="../comments/comment1.xml"/><Relationship Id="rId5" Type="http://schemas.openxmlformats.org/officeDocument/2006/relationships/image" Target="../media/image102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13" Type="http://schemas.openxmlformats.org/officeDocument/2006/relationships/image" Target="../media/image114.emf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12" Type="http://schemas.openxmlformats.org/officeDocument/2006/relationships/image" Target="../media/image1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7.png"/><Relationship Id="rId11" Type="http://schemas.openxmlformats.org/officeDocument/2006/relationships/image" Target="../media/image112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Relationship Id="rId1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5.jpe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jp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5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.png"/><Relationship Id="rId18" Type="http://schemas.openxmlformats.org/officeDocument/2006/relationships/image" Target="../media/image56.png"/><Relationship Id="rId3" Type="http://schemas.openxmlformats.org/officeDocument/2006/relationships/image" Target="../media/image42.png"/><Relationship Id="rId21" Type="http://schemas.openxmlformats.org/officeDocument/2006/relationships/image" Target="../media/image59.png"/><Relationship Id="rId7" Type="http://schemas.openxmlformats.org/officeDocument/2006/relationships/image" Target="../media/image46.png"/><Relationship Id="rId12" Type="http://schemas.openxmlformats.org/officeDocument/2006/relationships/image" Target="../media/image51.emf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3.png"/><Relationship Id="rId10" Type="http://schemas.openxmlformats.org/officeDocument/2006/relationships/image" Target="../media/image49.png"/><Relationship Id="rId19" Type="http://schemas.openxmlformats.org/officeDocument/2006/relationships/image" Target="../media/image57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1960" y="-6350"/>
            <a:ext cx="4938390" cy="3154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6350"/>
            <a:ext cx="4648200" cy="315416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"/>
          <p:cNvSpPr txBox="1"/>
          <p:nvPr/>
        </p:nvSpPr>
        <p:spPr>
          <a:xfrm>
            <a:off x="3923927" y="4083918"/>
            <a:ext cx="1312161" cy="60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D965F"/>
              </a:buClr>
              <a:buSzPts val="3600"/>
              <a:buFont typeface="Arial"/>
              <a:buNone/>
            </a:pPr>
            <a:r>
              <a:rPr lang="ru-RU" sz="3600" b="1" i="0" u="none" strike="noStrike" cap="none" dirty="0" smtClean="0">
                <a:solidFill>
                  <a:srgbClr val="CD965F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"/>
          <p:cNvSpPr/>
          <p:nvPr/>
        </p:nvSpPr>
        <p:spPr>
          <a:xfrm>
            <a:off x="539551" y="3507854"/>
            <a:ext cx="542192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3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ЦЕНТРЫ ГОСУСЛУГ</a:t>
            </a:r>
            <a:br>
              <a:rPr lang="ru-RU" sz="36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МОСКВЫ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7360" y="3606332"/>
            <a:ext cx="2066615" cy="105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13201" y="582480"/>
            <a:ext cx="2833520" cy="18890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4437" y="2440143"/>
            <a:ext cx="2831730" cy="2032582"/>
          </a:xfrm>
          <a:prstGeom prst="rect">
            <a:avLst/>
          </a:prstGeom>
        </p:spPr>
      </p:pic>
      <p:sp>
        <p:nvSpPr>
          <p:cNvPr id="439" name="Google Shape;439;p11"/>
          <p:cNvSpPr txBox="1"/>
          <p:nvPr/>
        </p:nvSpPr>
        <p:spPr>
          <a:xfrm>
            <a:off x="6372199" y="298458"/>
            <a:ext cx="2448273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1"/>
          <p:cNvSpPr txBox="1"/>
          <p:nvPr/>
        </p:nvSpPr>
        <p:spPr>
          <a:xfrm>
            <a:off x="347693" y="1034053"/>
            <a:ext cx="5259957" cy="11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000"/>
              <a:buChar char="•"/>
            </a:pPr>
            <a:r>
              <a:rPr lang="ru-RU" sz="1000" b="1" dirty="0">
                <a:solidFill>
                  <a:schemeClr val="dk1"/>
                </a:solidFill>
              </a:rPr>
              <a:t>выдача справки (дубликата справки), </a:t>
            </a:r>
            <a:r>
              <a:rPr lang="ru-RU" sz="1000" dirty="0">
                <a:solidFill>
                  <a:schemeClr val="dk1"/>
                </a:solidFill>
              </a:rPr>
              <a:t>подтверждающей размер назначенной ежемесячной денежной выплаты, право на государственную социальную помощь </a:t>
            </a:r>
            <a:br>
              <a:rPr lang="ru-RU" sz="1000" dirty="0">
                <a:solidFill>
                  <a:schemeClr val="dk1"/>
                </a:solidFill>
              </a:rPr>
            </a:br>
            <a:r>
              <a:rPr lang="ru-RU" sz="1000" dirty="0">
                <a:solidFill>
                  <a:schemeClr val="dk1"/>
                </a:solidFill>
              </a:rPr>
              <a:t>в виде набора социальных услуг (выдается в день обращения заявителя, </a:t>
            </a:r>
            <a:br>
              <a:rPr lang="ru-RU" sz="1000" dirty="0">
                <a:solidFill>
                  <a:schemeClr val="dk1"/>
                </a:solidFill>
              </a:rPr>
            </a:br>
            <a:r>
              <a:rPr lang="ru-RU" sz="1000" dirty="0">
                <a:solidFill>
                  <a:schemeClr val="dk1"/>
                </a:solidFill>
              </a:rPr>
              <a:t>ранее срок ее выдачи составлял 14 дней);</a:t>
            </a:r>
            <a:endParaRPr sz="1000" dirty="0">
              <a:solidFill>
                <a:schemeClr val="dk1"/>
              </a:solidFill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000"/>
              <a:buChar char="•"/>
            </a:pPr>
            <a:r>
              <a:rPr lang="ru-RU" sz="1000" b="1" dirty="0">
                <a:solidFill>
                  <a:schemeClr val="dk1"/>
                </a:solidFill>
              </a:rPr>
              <a:t>выдача выписки из федерального регистра лиц</a:t>
            </a:r>
            <a:r>
              <a:rPr lang="ru-RU" sz="1000" dirty="0">
                <a:solidFill>
                  <a:schemeClr val="dk1"/>
                </a:solidFill>
              </a:rPr>
              <a:t>, имеющих право </a:t>
            </a:r>
            <a:br>
              <a:rPr lang="ru-RU" sz="1000" dirty="0">
                <a:solidFill>
                  <a:schemeClr val="dk1"/>
                </a:solidFill>
              </a:rPr>
            </a:br>
            <a:r>
              <a:rPr lang="ru-RU" sz="1000" dirty="0">
                <a:solidFill>
                  <a:schemeClr val="dk1"/>
                </a:solidFill>
              </a:rPr>
              <a:t>на дополнительные меры социальной поддержки, о выдаче государственного сертификата на материнский (семейный) капитал (выдается в день обращения)</a:t>
            </a:r>
            <a:endParaRPr sz="10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447" name="Google Shape;447;p11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1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9" name="Google Shape;449;p11"/>
          <p:cNvCxnSpPr/>
          <p:nvPr/>
        </p:nvCxnSpPr>
        <p:spPr>
          <a:xfrm>
            <a:off x="222645" y="557234"/>
            <a:ext cx="5592001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0" name="Google Shape;450;p11"/>
          <p:cNvSpPr/>
          <p:nvPr/>
        </p:nvSpPr>
        <p:spPr>
          <a:xfrm>
            <a:off x="251520" y="211531"/>
            <a:ext cx="7704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НОВЫЕ ПРОЕКТЫ И ПОЛЕЗНЫЕ НОВОВВЕДЕНИЯ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1"/>
          <p:cNvSpPr/>
          <p:nvPr/>
        </p:nvSpPr>
        <p:spPr>
          <a:xfrm>
            <a:off x="347694" y="2860674"/>
            <a:ext cx="3198571" cy="1461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000"/>
              <a:buChar char="•"/>
            </a:pPr>
            <a:r>
              <a:rPr lang="ru-RU" sz="1000" b="1" dirty="0">
                <a:solidFill>
                  <a:schemeClr val="dk1"/>
                </a:solidFill>
              </a:rPr>
              <a:t>назначение ежемесячной денежной выплаты </a:t>
            </a:r>
            <a:r>
              <a:rPr lang="ru-RU" sz="1000" dirty="0">
                <a:solidFill>
                  <a:schemeClr val="dk1"/>
                </a:solidFill>
              </a:rPr>
              <a:t>на ребенка в возрасте от 3 до 7 лет включительно;</a:t>
            </a:r>
            <a:endParaRPr sz="1000" dirty="0">
              <a:solidFill>
                <a:schemeClr val="dk1"/>
              </a:solidFill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300"/>
              </a:spcAft>
              <a:buClr>
                <a:schemeClr val="dk1"/>
              </a:buClr>
              <a:buSzPts val="1000"/>
              <a:buChar char="•"/>
            </a:pPr>
            <a:r>
              <a:rPr lang="ru-RU" sz="1000" b="1" dirty="0">
                <a:solidFill>
                  <a:schemeClr val="dk1"/>
                </a:solidFill>
              </a:rPr>
              <a:t>назначение </a:t>
            </a:r>
            <a:r>
              <a:rPr lang="ru-RU" sz="1000" b="1" dirty="0" smtClean="0">
                <a:solidFill>
                  <a:schemeClr val="dk1"/>
                </a:solidFill>
              </a:rPr>
              <a:t>дополнительного </a:t>
            </a:r>
            <a:r>
              <a:rPr lang="ru-RU" sz="1000" b="1" dirty="0">
                <a:solidFill>
                  <a:schemeClr val="dk1"/>
                </a:solidFill>
              </a:rPr>
              <a:t>единовременного пособия</a:t>
            </a:r>
            <a:r>
              <a:rPr lang="ru-RU" sz="1000" dirty="0">
                <a:solidFill>
                  <a:schemeClr val="dk1"/>
                </a:solidFill>
              </a:rPr>
              <a:t> в связи с рождением ребенка семьям, в которых возраст супругов </a:t>
            </a:r>
            <a:br>
              <a:rPr lang="ru-RU" sz="1000" dirty="0">
                <a:solidFill>
                  <a:schemeClr val="dk1"/>
                </a:solidFill>
              </a:rPr>
            </a:br>
            <a:r>
              <a:rPr lang="ru-RU" sz="1000" dirty="0">
                <a:solidFill>
                  <a:schemeClr val="dk1"/>
                </a:solidFill>
              </a:rPr>
              <a:t>не достигает 36 лет, но один из супругов </a:t>
            </a:r>
            <a:br>
              <a:rPr lang="ru-RU" sz="1000" dirty="0">
                <a:solidFill>
                  <a:schemeClr val="dk1"/>
                </a:solidFill>
              </a:rPr>
            </a:br>
            <a:r>
              <a:rPr lang="ru-RU" sz="1000" dirty="0">
                <a:solidFill>
                  <a:schemeClr val="dk1"/>
                </a:solidFill>
              </a:rPr>
              <a:t>или оба супруга достигли возраста 30 лет, </a:t>
            </a:r>
            <a:br>
              <a:rPr lang="ru-RU" sz="1000" dirty="0">
                <a:solidFill>
                  <a:schemeClr val="dk1"/>
                </a:solidFill>
              </a:rPr>
            </a:br>
            <a:r>
              <a:rPr lang="ru-RU" sz="1000" dirty="0">
                <a:solidFill>
                  <a:schemeClr val="dk1"/>
                </a:solidFill>
              </a:rPr>
              <a:t>или единственный родитель достиг возраста </a:t>
            </a:r>
            <a:br>
              <a:rPr lang="ru-RU" sz="1000" dirty="0">
                <a:solidFill>
                  <a:schemeClr val="dk1"/>
                </a:solidFill>
              </a:rPr>
            </a:br>
            <a:r>
              <a:rPr lang="ru-RU" sz="1000" dirty="0">
                <a:solidFill>
                  <a:schemeClr val="dk1"/>
                </a:solidFill>
              </a:rPr>
              <a:t>30 лет и не достиг возраста 36 лет</a:t>
            </a:r>
            <a:endParaRPr sz="10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54" name="Google Shape;454;p11"/>
          <p:cNvSpPr txBox="1"/>
          <p:nvPr/>
        </p:nvSpPr>
        <p:spPr>
          <a:xfrm>
            <a:off x="3724854" y="2755464"/>
            <a:ext cx="2224977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000" b="1" dirty="0">
                <a:solidFill>
                  <a:srgbClr val="E74825"/>
                </a:solidFill>
              </a:rPr>
              <a:t>С 15 февраля 2021 г. </a:t>
            </a:r>
            <a:br>
              <a:rPr lang="ru-RU" sz="1000" b="1" dirty="0">
                <a:solidFill>
                  <a:srgbClr val="E74825"/>
                </a:solidFill>
              </a:rPr>
            </a:br>
            <a:r>
              <a:rPr lang="ru-RU" sz="1000" b="1" dirty="0">
                <a:solidFill>
                  <a:srgbClr val="623B2A"/>
                </a:solidFill>
                <a:highlight>
                  <a:srgbClr val="FFFFFF"/>
                </a:highlight>
              </a:rPr>
              <a:t>на портале mos.ru появилась возможность записаться </a:t>
            </a:r>
            <a:br>
              <a:rPr lang="ru-RU" sz="1000" b="1" dirty="0">
                <a:solidFill>
                  <a:srgbClr val="623B2A"/>
                </a:solidFill>
                <a:highlight>
                  <a:srgbClr val="FFFFFF"/>
                </a:highlight>
              </a:rPr>
            </a:br>
            <a:r>
              <a:rPr lang="ru-RU" sz="1000" b="1" dirty="0">
                <a:solidFill>
                  <a:srgbClr val="623B2A"/>
                </a:solidFill>
                <a:highlight>
                  <a:srgbClr val="FFFFFF"/>
                </a:highlight>
              </a:rPr>
              <a:t>на </a:t>
            </a:r>
            <a:r>
              <a:rPr lang="ru-RU" sz="1000" b="1" dirty="0" err="1">
                <a:solidFill>
                  <a:srgbClr val="623B2A"/>
                </a:solidFill>
                <a:highlight>
                  <a:srgbClr val="FFFFFF"/>
                </a:highlight>
              </a:rPr>
              <a:t>видеоконсультацию</a:t>
            </a:r>
            <a:r>
              <a:rPr lang="ru-RU" sz="1000" b="1" dirty="0">
                <a:solidFill>
                  <a:srgbClr val="623B2A"/>
                </a:solidFill>
                <a:highlight>
                  <a:srgbClr val="FFFFFF"/>
                </a:highlight>
              </a:rPr>
              <a:t> </a:t>
            </a:r>
            <a:br>
              <a:rPr lang="ru-RU" sz="1000" b="1" dirty="0">
                <a:solidFill>
                  <a:srgbClr val="623B2A"/>
                </a:solidFill>
                <a:highlight>
                  <a:srgbClr val="FFFFFF"/>
                </a:highlight>
              </a:rPr>
            </a:br>
            <a:r>
              <a:rPr lang="ru-RU" sz="1000" dirty="0">
                <a:solidFill>
                  <a:srgbClr val="623B2A"/>
                </a:solidFill>
                <a:highlight>
                  <a:srgbClr val="FFFFFF"/>
                </a:highlight>
              </a:rPr>
              <a:t>со специалистами центров </a:t>
            </a:r>
            <a:br>
              <a:rPr lang="ru-RU" sz="1000" dirty="0">
                <a:solidFill>
                  <a:srgbClr val="623B2A"/>
                </a:solidFill>
                <a:highlight>
                  <a:srgbClr val="FFFFFF"/>
                </a:highlight>
              </a:rPr>
            </a:br>
            <a:r>
              <a:rPr lang="ru-RU" sz="1000" dirty="0">
                <a:solidFill>
                  <a:srgbClr val="623B2A"/>
                </a:solidFill>
                <a:highlight>
                  <a:srgbClr val="FFFFFF"/>
                </a:highlight>
              </a:rPr>
              <a:t>«Мои Документы».</a:t>
            </a:r>
          </a:p>
          <a:p>
            <a:pPr marL="0" lvl="0" indent="0" algn="l" rtl="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000" dirty="0">
                <a:solidFill>
                  <a:srgbClr val="623B2A"/>
                </a:solidFill>
                <a:highlight>
                  <a:srgbClr val="FFFFFF"/>
                </a:highlight>
              </a:rPr>
              <a:t>Темы онлайн-консультаций связаны с востребованными услугами</a:t>
            </a:r>
            <a:endParaRPr sz="1000" dirty="0">
              <a:solidFill>
                <a:srgbClr val="623B2A"/>
              </a:solidFill>
            </a:endParaRPr>
          </a:p>
        </p:txBody>
      </p:sp>
      <p:pic>
        <p:nvPicPr>
          <p:cNvPr id="31" name="Google Shape;567;g1085bbaee28_10_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574;g1085bbaee28_10_0"/>
          <p:cNvGrpSpPr/>
          <p:nvPr/>
        </p:nvGrpSpPr>
        <p:grpSpPr>
          <a:xfrm>
            <a:off x="6012174" y="215244"/>
            <a:ext cx="1180306" cy="1159329"/>
            <a:chOff x="395536" y="195486"/>
            <a:chExt cx="1687116" cy="1656184"/>
          </a:xfrm>
        </p:grpSpPr>
        <p:sp>
          <p:nvSpPr>
            <p:cNvPr id="33" name="Google Shape;575;g1085bbaee28_10_0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576;g1085bbaee28_10_0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577;g1085bbaee28_10_0"/>
          <p:cNvGrpSpPr/>
          <p:nvPr/>
        </p:nvGrpSpPr>
        <p:grpSpPr>
          <a:xfrm>
            <a:off x="7667887" y="3671295"/>
            <a:ext cx="1180787" cy="1159880"/>
            <a:chOff x="1547126" y="3452451"/>
            <a:chExt cx="1261121" cy="1237998"/>
          </a:xfrm>
        </p:grpSpPr>
        <p:sp>
          <p:nvSpPr>
            <p:cNvPr id="36" name="Google Shape;578;g1085bbaee28_10_0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579;g1085bbaee28_10_0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9" name="Прямая соединительная линия 38"/>
          <p:cNvCxnSpPr/>
          <p:nvPr/>
        </p:nvCxnSpPr>
        <p:spPr>
          <a:xfrm>
            <a:off x="2627784" y="4803998"/>
            <a:ext cx="4950013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Google Shape;486;p12"/>
          <p:cNvSpPr txBox="1"/>
          <p:nvPr/>
        </p:nvSpPr>
        <p:spPr>
          <a:xfrm>
            <a:off x="357353" y="2315512"/>
            <a:ext cx="2765675" cy="45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lvl="0">
              <a:buSzPts val="1200"/>
            </a:pPr>
            <a:r>
              <a:rPr lang="ru-RU" b="1" dirty="0">
                <a:solidFill>
                  <a:srgbClr val="E74825"/>
                </a:solidFill>
              </a:rPr>
              <a:t>Услуги социальной защиты населения</a:t>
            </a:r>
          </a:p>
        </p:txBody>
      </p:sp>
      <p:sp>
        <p:nvSpPr>
          <p:cNvPr id="43" name="Google Shape;486;p12"/>
          <p:cNvSpPr txBox="1"/>
          <p:nvPr/>
        </p:nvSpPr>
        <p:spPr>
          <a:xfrm>
            <a:off x="3803781" y="2414790"/>
            <a:ext cx="2389465" cy="238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lvl="0">
              <a:buSzPts val="1200"/>
            </a:pPr>
            <a:r>
              <a:rPr lang="ru-RU" b="1" dirty="0" err="1">
                <a:solidFill>
                  <a:srgbClr val="E74825"/>
                </a:solidFill>
              </a:rPr>
              <a:t>Видеоконсультации</a:t>
            </a:r>
            <a:endParaRPr lang="ru-RU" b="1" dirty="0">
              <a:solidFill>
                <a:srgbClr val="E74825"/>
              </a:solidFill>
            </a:endParaRPr>
          </a:p>
        </p:txBody>
      </p:sp>
      <p:sp>
        <p:nvSpPr>
          <p:cNvPr id="46" name="Google Shape;486;p12"/>
          <p:cNvSpPr txBox="1"/>
          <p:nvPr/>
        </p:nvSpPr>
        <p:spPr>
          <a:xfrm>
            <a:off x="344736" y="706561"/>
            <a:ext cx="4648894" cy="238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lvl="0">
              <a:buSzPts val="1200"/>
            </a:pPr>
            <a:r>
              <a:rPr lang="ru-RU" b="1" dirty="0">
                <a:solidFill>
                  <a:srgbClr val="E74825"/>
                </a:solidFill>
              </a:rPr>
              <a:t>Пенсионный фонд Российской Федерации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 flipH="1">
            <a:off x="5700952" y="3192738"/>
            <a:ext cx="3176440" cy="1369044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306501" y="776473"/>
            <a:ext cx="5328042" cy="2051134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1" name="Google Shape;461;g109cae1b9bf_0_15"/>
          <p:cNvSpPr txBox="1"/>
          <p:nvPr/>
        </p:nvSpPr>
        <p:spPr>
          <a:xfrm>
            <a:off x="5953623" y="3256370"/>
            <a:ext cx="3075663" cy="96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baseline="-25000" dirty="0">
                <a:solidFill>
                  <a:srgbClr val="E74825"/>
                </a:solidFill>
              </a:rPr>
              <a:t>Управление федеральной налоговой службы Российской Федерации по городу Москве</a:t>
            </a:r>
            <a:endParaRPr sz="2000" b="1" baseline="-25000" dirty="0">
              <a:solidFill>
                <a:srgbClr val="E74825"/>
              </a:solidFill>
            </a:endParaRPr>
          </a:p>
          <a:p>
            <a:pPr marL="0" marR="0" lvl="0" indent="0" algn="l" rtl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baseline="-25000" dirty="0">
              <a:solidFill>
                <a:srgbClr val="E74825"/>
              </a:solidFill>
            </a:endParaRPr>
          </a:p>
          <a:p>
            <a:pPr marL="0" marR="0" lvl="0" indent="0" algn="l" rtl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baseline="-25000" dirty="0">
              <a:solidFill>
                <a:srgbClr val="E74825"/>
              </a:solidFill>
            </a:endParaRPr>
          </a:p>
        </p:txBody>
      </p:sp>
      <p:sp>
        <p:nvSpPr>
          <p:cNvPr id="462" name="Google Shape;462;g109cae1b9bf_0_15"/>
          <p:cNvSpPr txBox="1"/>
          <p:nvPr/>
        </p:nvSpPr>
        <p:spPr>
          <a:xfrm>
            <a:off x="5953623" y="4000162"/>
            <a:ext cx="3026908" cy="730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50" dirty="0">
                <a:solidFill>
                  <a:schemeClr val="dk1"/>
                </a:solidFill>
              </a:rPr>
              <a:t>С 4 июня 2021 г. прием заявления о гибели </a:t>
            </a:r>
            <a:br>
              <a:rPr lang="ru-RU" sz="950" dirty="0">
                <a:solidFill>
                  <a:schemeClr val="dk1"/>
                </a:solidFill>
              </a:rPr>
            </a:br>
            <a:r>
              <a:rPr lang="ru-RU" sz="950" dirty="0">
                <a:solidFill>
                  <a:schemeClr val="dk1"/>
                </a:solidFill>
              </a:rPr>
              <a:t>или уничтожении объекта налогообложения </a:t>
            </a:r>
            <a:br>
              <a:rPr lang="ru-RU" sz="950" dirty="0">
                <a:solidFill>
                  <a:schemeClr val="dk1"/>
                </a:solidFill>
              </a:rPr>
            </a:br>
            <a:r>
              <a:rPr lang="ru-RU" sz="950" dirty="0">
                <a:solidFill>
                  <a:schemeClr val="dk1"/>
                </a:solidFill>
              </a:rPr>
              <a:t>по транспортному налогу.</a:t>
            </a:r>
            <a:endParaRPr sz="95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5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950" dirty="0">
              <a:solidFill>
                <a:schemeClr val="dk1"/>
              </a:solidFill>
            </a:endParaRPr>
          </a:p>
        </p:txBody>
      </p:sp>
      <p:sp>
        <p:nvSpPr>
          <p:cNvPr id="463" name="Google Shape;463;g109cae1b9bf_0_15"/>
          <p:cNvSpPr txBox="1"/>
          <p:nvPr/>
        </p:nvSpPr>
        <p:spPr>
          <a:xfrm>
            <a:off x="507430" y="747843"/>
            <a:ext cx="4043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baseline="-25000" dirty="0">
                <a:solidFill>
                  <a:srgbClr val="E74825"/>
                </a:solidFill>
              </a:rPr>
              <a:t>Услуги ЗАГС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g109cae1b9bf_0_15"/>
          <p:cNvSpPr txBox="1"/>
          <p:nvPr/>
        </p:nvSpPr>
        <p:spPr>
          <a:xfrm>
            <a:off x="507430" y="1203204"/>
            <a:ext cx="4932078" cy="146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r>
              <a:rPr lang="ru-RU" sz="1000" b="1" dirty="0">
                <a:solidFill>
                  <a:schemeClr val="dk1"/>
                </a:solidFill>
              </a:rPr>
              <a:t>С 31 мая 2021 г. во всех центрах </a:t>
            </a:r>
            <a:r>
              <a:rPr lang="ru-RU" sz="1000" b="1" dirty="0" err="1">
                <a:solidFill>
                  <a:schemeClr val="dk1"/>
                </a:solidFill>
              </a:rPr>
              <a:t>госуслуг</a:t>
            </a:r>
            <a:r>
              <a:rPr lang="ru-RU" sz="1000" b="1" dirty="0">
                <a:solidFill>
                  <a:schemeClr val="dk1"/>
                </a:solidFill>
              </a:rPr>
              <a:t> доступны</a:t>
            </a:r>
            <a:r>
              <a:rPr lang="ru-RU" sz="1000" dirty="0">
                <a:solidFill>
                  <a:schemeClr val="dk1"/>
                </a:solidFill>
              </a:rPr>
              <a:t>:</a:t>
            </a:r>
            <a:endParaRPr sz="1000" dirty="0">
              <a:solidFill>
                <a:schemeClr val="dk1"/>
              </a:solidFill>
            </a:endParaRPr>
          </a:p>
          <a:p>
            <a:pPr marL="17145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900"/>
              <a:buChar char="•"/>
            </a:pPr>
            <a:r>
              <a:rPr lang="ru-RU" sz="950" dirty="0">
                <a:solidFill>
                  <a:schemeClr val="dk1"/>
                </a:solidFill>
              </a:rPr>
              <a:t>регистрация рождения и смерти по заявлениям юридических лиц и решению суда;</a:t>
            </a:r>
            <a:endParaRPr sz="950" dirty="0">
              <a:solidFill>
                <a:schemeClr val="dk1"/>
              </a:solidFill>
            </a:endParaRPr>
          </a:p>
          <a:p>
            <a:pPr marL="17145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900"/>
              <a:buChar char="•"/>
            </a:pPr>
            <a:r>
              <a:rPr lang="ru-RU" sz="950" dirty="0">
                <a:solidFill>
                  <a:schemeClr val="dk1"/>
                </a:solidFill>
              </a:rPr>
              <a:t>регистрация заключения брака граждан Российской Федерации </a:t>
            </a:r>
            <a:r>
              <a:rPr lang="ru-RU" sz="950" dirty="0" smtClean="0">
                <a:solidFill>
                  <a:schemeClr val="dk1"/>
                </a:solidFill>
              </a:rPr>
              <a:t>в </a:t>
            </a:r>
            <a:r>
              <a:rPr lang="ru-RU" sz="950" dirty="0">
                <a:solidFill>
                  <a:schemeClr val="dk1"/>
                </a:solidFill>
              </a:rPr>
              <a:t>неторжественной обстановке;</a:t>
            </a:r>
            <a:endParaRPr sz="950" dirty="0">
              <a:solidFill>
                <a:schemeClr val="dk1"/>
              </a:solidFill>
            </a:endParaRPr>
          </a:p>
          <a:p>
            <a:pPr marL="17145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900"/>
              <a:buChar char="•"/>
            </a:pPr>
            <a:r>
              <a:rPr lang="ru-RU" sz="950" dirty="0">
                <a:solidFill>
                  <a:schemeClr val="dk1"/>
                </a:solidFill>
              </a:rPr>
              <a:t>регистрация расторжения брака граждан Российской Федерации;</a:t>
            </a:r>
            <a:endParaRPr sz="950" dirty="0">
              <a:solidFill>
                <a:schemeClr val="dk1"/>
              </a:solidFill>
            </a:endParaRPr>
          </a:p>
          <a:p>
            <a:pPr marL="17145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900"/>
              <a:buChar char="•"/>
            </a:pPr>
            <a:r>
              <a:rPr lang="ru-RU" sz="950" dirty="0">
                <a:solidFill>
                  <a:schemeClr val="dk1"/>
                </a:solidFill>
              </a:rPr>
              <a:t>выдача повторных документов об актах гражданского состояния гражданам Российской Федерации;</a:t>
            </a:r>
            <a:endParaRPr sz="950" dirty="0">
              <a:solidFill>
                <a:schemeClr val="dk1"/>
              </a:solidFill>
            </a:endParaRPr>
          </a:p>
          <a:p>
            <a:pPr marL="171450" marR="0" lvl="0" indent="-16510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dk1"/>
              </a:buClr>
              <a:buSzPts val="900"/>
              <a:buChar char="•"/>
            </a:pPr>
            <a:r>
              <a:rPr lang="ru-RU" sz="950" dirty="0">
                <a:solidFill>
                  <a:schemeClr val="dk1"/>
                </a:solidFill>
              </a:rPr>
              <a:t>прием заявлений о внесении исправления или изменения в запись акта гражданского </a:t>
            </a:r>
            <a:r>
              <a:rPr lang="ru-RU" sz="950" dirty="0" smtClean="0">
                <a:solidFill>
                  <a:schemeClr val="dk1"/>
                </a:solidFill>
              </a:rPr>
              <a:t>состояния.</a:t>
            </a:r>
            <a:endParaRPr sz="950" dirty="0">
              <a:solidFill>
                <a:schemeClr val="dk1"/>
              </a:solidFill>
            </a:endParaRPr>
          </a:p>
        </p:txBody>
      </p:sp>
      <p:sp>
        <p:nvSpPr>
          <p:cNvPr id="465" name="Google Shape;465;g109cae1b9bf_0_15"/>
          <p:cNvSpPr txBox="1"/>
          <p:nvPr/>
        </p:nvSpPr>
        <p:spPr>
          <a:xfrm>
            <a:off x="5953623" y="747843"/>
            <a:ext cx="3281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baseline="-25000" dirty="0">
                <a:solidFill>
                  <a:srgbClr val="E74825"/>
                </a:solidFill>
              </a:rPr>
              <a:t>Сертификат COVID-19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g109cae1b9bf_0_15"/>
          <p:cNvSpPr txBox="1"/>
          <p:nvPr/>
        </p:nvSpPr>
        <p:spPr>
          <a:xfrm>
            <a:off x="5953622" y="1182770"/>
            <a:ext cx="2766381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50" dirty="0">
                <a:solidFill>
                  <a:schemeClr val="dk1"/>
                </a:solidFill>
              </a:rPr>
              <a:t>С 8 ноября 2021 г. в центрах </a:t>
            </a:r>
            <a:r>
              <a:rPr lang="ru-RU" sz="950" dirty="0" err="1">
                <a:solidFill>
                  <a:schemeClr val="dk1"/>
                </a:solidFill>
              </a:rPr>
              <a:t>госуслуг</a:t>
            </a:r>
            <a:r>
              <a:rPr lang="ru-RU" sz="950" dirty="0">
                <a:solidFill>
                  <a:schemeClr val="dk1"/>
                </a:solidFill>
              </a:rPr>
              <a:t> </a:t>
            </a:r>
            <a:br>
              <a:rPr lang="ru-RU" sz="950" dirty="0">
                <a:solidFill>
                  <a:schemeClr val="dk1"/>
                </a:solidFill>
              </a:rPr>
            </a:br>
            <a:r>
              <a:rPr lang="ru-RU" sz="950" dirty="0">
                <a:solidFill>
                  <a:schemeClr val="dk1"/>
                </a:solidFill>
              </a:rPr>
              <a:t>в зоне электронных услуг организована выдача гражданам сертификата </a:t>
            </a:r>
            <a:r>
              <a:rPr lang="ru-RU" sz="950" dirty="0" smtClean="0">
                <a:solidFill>
                  <a:schemeClr val="dk1"/>
                </a:solidFill>
              </a:rPr>
              <a:t>о </a:t>
            </a:r>
            <a:r>
              <a:rPr lang="ru-RU" sz="950" dirty="0">
                <a:solidFill>
                  <a:schemeClr val="dk1"/>
                </a:solidFill>
              </a:rPr>
              <a:t>профилактических прививках против новой </a:t>
            </a:r>
            <a:r>
              <a:rPr lang="ru-RU" sz="950" dirty="0" err="1">
                <a:solidFill>
                  <a:schemeClr val="dk1"/>
                </a:solidFill>
              </a:rPr>
              <a:t>коронавирусной</a:t>
            </a:r>
            <a:r>
              <a:rPr lang="ru-RU" sz="950" dirty="0">
                <a:solidFill>
                  <a:schemeClr val="dk1"/>
                </a:solidFill>
              </a:rPr>
              <a:t> инфекции или медицинских противопоказаниях </a:t>
            </a:r>
            <a:r>
              <a:rPr lang="ru-RU" sz="950" dirty="0" smtClean="0">
                <a:solidFill>
                  <a:schemeClr val="dk1"/>
                </a:solidFill>
              </a:rPr>
              <a:t/>
            </a:r>
            <a:br>
              <a:rPr lang="ru-RU" sz="950" dirty="0" smtClean="0">
                <a:solidFill>
                  <a:schemeClr val="dk1"/>
                </a:solidFill>
              </a:rPr>
            </a:br>
            <a:r>
              <a:rPr lang="ru-RU" sz="950" dirty="0" smtClean="0">
                <a:solidFill>
                  <a:schemeClr val="dk1"/>
                </a:solidFill>
              </a:rPr>
              <a:t>к </a:t>
            </a:r>
            <a:r>
              <a:rPr lang="ru-RU" sz="950" dirty="0">
                <a:solidFill>
                  <a:schemeClr val="dk1"/>
                </a:solidFill>
              </a:rPr>
              <a:t>вакцинации и (или) перенесенном заболевании, вызванном COVID-19 </a:t>
            </a:r>
            <a:r>
              <a:rPr lang="ru-RU" sz="950" dirty="0" smtClean="0">
                <a:solidFill>
                  <a:schemeClr val="dk1"/>
                </a:solidFill>
              </a:rPr>
              <a:t/>
            </a:r>
            <a:br>
              <a:rPr lang="ru-RU" sz="950" dirty="0" smtClean="0">
                <a:solidFill>
                  <a:schemeClr val="dk1"/>
                </a:solidFill>
              </a:rPr>
            </a:br>
            <a:r>
              <a:rPr lang="ru-RU" sz="950" dirty="0" smtClean="0">
                <a:solidFill>
                  <a:schemeClr val="dk1"/>
                </a:solidFill>
              </a:rPr>
              <a:t>на </a:t>
            </a:r>
            <a:r>
              <a:rPr lang="ru-RU" sz="950" dirty="0">
                <a:solidFill>
                  <a:schemeClr val="dk1"/>
                </a:solidFill>
              </a:rPr>
              <a:t>бумажном носителе в виде выписки </a:t>
            </a:r>
            <a:r>
              <a:rPr lang="ru-RU" sz="950" dirty="0" smtClean="0">
                <a:solidFill>
                  <a:schemeClr val="dk1"/>
                </a:solidFill>
              </a:rPr>
              <a:t/>
            </a:r>
            <a:br>
              <a:rPr lang="ru-RU" sz="950" dirty="0" smtClean="0">
                <a:solidFill>
                  <a:schemeClr val="dk1"/>
                </a:solidFill>
              </a:rPr>
            </a:br>
            <a:r>
              <a:rPr lang="ru-RU" sz="950" dirty="0" smtClean="0">
                <a:solidFill>
                  <a:schemeClr val="dk1"/>
                </a:solidFill>
              </a:rPr>
              <a:t>из </a:t>
            </a:r>
            <a:r>
              <a:rPr lang="ru-RU" sz="950" dirty="0">
                <a:solidFill>
                  <a:schemeClr val="dk1"/>
                </a:solidFill>
              </a:rPr>
              <a:t>Портала </a:t>
            </a:r>
            <a:r>
              <a:rPr lang="ru-RU" sz="950" dirty="0" smtClean="0">
                <a:solidFill>
                  <a:schemeClr val="dk1"/>
                </a:solidFill>
              </a:rPr>
              <a:t>gosuslugi.ru. С </a:t>
            </a:r>
            <a:r>
              <a:rPr lang="ru-RU" sz="950" dirty="0">
                <a:solidFill>
                  <a:schemeClr val="dk1"/>
                </a:solidFill>
              </a:rPr>
              <a:t>16 ноября 2021 г. такой сертификат выдается через «окно» специалиста посредством АРМ «Генерация сертификата COVID-19».</a:t>
            </a:r>
            <a:endParaRPr sz="950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50" dirty="0">
              <a:solidFill>
                <a:schemeClr val="dk1"/>
              </a:solidFill>
            </a:endParaRPr>
          </a:p>
          <a:p>
            <a:pPr marL="457200" marR="0" lvl="0" indent="0" algn="l" rtl="0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50" dirty="0">
              <a:solidFill>
                <a:schemeClr val="dk1"/>
              </a:solidFill>
            </a:endParaRPr>
          </a:p>
        </p:txBody>
      </p:sp>
      <p:sp>
        <p:nvSpPr>
          <p:cNvPr id="468" name="Google Shape;468;g109cae1b9bf_0_15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g109cae1b9bf_0_15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g109cae1b9bf_0_15"/>
          <p:cNvSpPr/>
          <p:nvPr/>
        </p:nvSpPr>
        <p:spPr>
          <a:xfrm>
            <a:off x="222645" y="223681"/>
            <a:ext cx="7704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НОВЫЕ ПРОЕКТЫ И ПОЛЕЗНЫЕ НОВОВВЕДЕНИЯ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g109cae1b9bf_0_15"/>
          <p:cNvSpPr/>
          <p:nvPr/>
        </p:nvSpPr>
        <p:spPr>
          <a:xfrm>
            <a:off x="507430" y="2935214"/>
            <a:ext cx="41757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baseline="-25000" dirty="0">
                <a:solidFill>
                  <a:srgbClr val="E74825"/>
                </a:solidFill>
              </a:rPr>
              <a:t>Услуга Фонда социального страхования России</a:t>
            </a:r>
            <a:endParaRPr sz="2000" b="1" baseline="-25000" dirty="0">
              <a:solidFill>
                <a:srgbClr val="E74825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baseline="-25000" dirty="0">
              <a:solidFill>
                <a:srgbClr val="E74825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baseline="-25000" dirty="0">
              <a:solidFill>
                <a:srgbClr val="E74825"/>
              </a:solidFill>
            </a:endParaRPr>
          </a:p>
        </p:txBody>
      </p:sp>
      <p:sp>
        <p:nvSpPr>
          <p:cNvPr id="474" name="Google Shape;474;g109cae1b9bf_0_15"/>
          <p:cNvSpPr txBox="1"/>
          <p:nvPr/>
        </p:nvSpPr>
        <p:spPr>
          <a:xfrm>
            <a:off x="507431" y="3261260"/>
            <a:ext cx="4866586" cy="1169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950" dirty="0">
                <a:solidFill>
                  <a:schemeClr val="dk1"/>
                </a:solidFill>
              </a:rPr>
              <a:t>Обеспечение инвалидов техническими средствами реабилитации и (или) услугами </a:t>
            </a:r>
            <a:br>
              <a:rPr lang="ru-RU" sz="950" dirty="0">
                <a:solidFill>
                  <a:schemeClr val="dk1"/>
                </a:solidFill>
              </a:rPr>
            </a:br>
            <a:r>
              <a:rPr lang="ru-RU" sz="950" dirty="0">
                <a:solidFill>
                  <a:schemeClr val="dk1"/>
                </a:solidFill>
              </a:rPr>
              <a:t>и отдельных категорий граждан из числа ветеранов протезами (кроме зубных протезов), протезно-ортопедическими изделиями, а также выплата компенсации </a:t>
            </a:r>
            <a:r>
              <a:rPr lang="ru-RU" sz="950" dirty="0" smtClean="0">
                <a:solidFill>
                  <a:schemeClr val="dk1"/>
                </a:solidFill>
              </a:rPr>
              <a:t/>
            </a:r>
            <a:br>
              <a:rPr lang="ru-RU" sz="950" dirty="0" smtClean="0">
                <a:solidFill>
                  <a:schemeClr val="dk1"/>
                </a:solidFill>
              </a:rPr>
            </a:br>
            <a:r>
              <a:rPr lang="ru-RU" sz="950" dirty="0" smtClean="0">
                <a:solidFill>
                  <a:schemeClr val="dk1"/>
                </a:solidFill>
              </a:rPr>
              <a:t>за </a:t>
            </a:r>
            <a:r>
              <a:rPr lang="ru-RU" sz="950" dirty="0">
                <a:solidFill>
                  <a:schemeClr val="dk1"/>
                </a:solidFill>
              </a:rPr>
              <a:t>самостоятельно приобретенные инвалидами технические средства реабилитации (ветеранами протезы (кроме зубных протезов), протезно-ортопедические изделия) </a:t>
            </a:r>
            <a:r>
              <a:rPr lang="ru-RU" sz="950" dirty="0" smtClean="0">
                <a:solidFill>
                  <a:schemeClr val="dk1"/>
                </a:solidFill>
              </a:rPr>
              <a:t/>
            </a:r>
            <a:br>
              <a:rPr lang="ru-RU" sz="950" dirty="0" smtClean="0">
                <a:solidFill>
                  <a:schemeClr val="dk1"/>
                </a:solidFill>
              </a:rPr>
            </a:br>
            <a:r>
              <a:rPr lang="ru-RU" sz="950" dirty="0" smtClean="0">
                <a:solidFill>
                  <a:schemeClr val="dk1"/>
                </a:solidFill>
              </a:rPr>
              <a:t>и </a:t>
            </a:r>
            <a:r>
              <a:rPr lang="ru-RU" sz="950" dirty="0">
                <a:solidFill>
                  <a:schemeClr val="dk1"/>
                </a:solidFill>
              </a:rPr>
              <a:t>(или) оплаченные услуги </a:t>
            </a:r>
            <a:r>
              <a:rPr lang="ru-RU" sz="950" dirty="0" smtClean="0">
                <a:solidFill>
                  <a:schemeClr val="dk1"/>
                </a:solidFill>
              </a:rPr>
              <a:t>и </a:t>
            </a:r>
            <a:r>
              <a:rPr lang="ru-RU" sz="950" dirty="0">
                <a:solidFill>
                  <a:schemeClr val="dk1"/>
                </a:solidFill>
              </a:rPr>
              <a:t>ежегодная денежная компенсация расходов инвалидов на содержание и ветеринарное обслуживание собак-проводников (для иногородних инвалидов)</a:t>
            </a:r>
            <a:endParaRPr sz="95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628247" y="4803998"/>
            <a:ext cx="6264233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oogle Shape;415;p8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6" name="Google Shape;417;p8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484;p12"/>
          <p:cNvSpPr/>
          <p:nvPr/>
        </p:nvSpPr>
        <p:spPr>
          <a:xfrm>
            <a:off x="267287" y="915554"/>
            <a:ext cx="6227298" cy="8991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904410" y="915554"/>
            <a:ext cx="2945675" cy="900183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9" name="Google Shape;479;p12"/>
          <p:cNvSpPr/>
          <p:nvPr/>
        </p:nvSpPr>
        <p:spPr>
          <a:xfrm>
            <a:off x="4859815" y="3642620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2"/>
          <p:cNvSpPr/>
          <p:nvPr/>
        </p:nvSpPr>
        <p:spPr>
          <a:xfrm>
            <a:off x="4859815" y="2759911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12"/>
          <p:cNvSpPr/>
          <p:nvPr/>
        </p:nvSpPr>
        <p:spPr>
          <a:xfrm>
            <a:off x="4859815" y="1972954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2"/>
          <p:cNvSpPr txBox="1"/>
          <p:nvPr/>
        </p:nvSpPr>
        <p:spPr>
          <a:xfrm>
            <a:off x="1427167" y="1989410"/>
            <a:ext cx="3355848" cy="279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dirty="0" smtClean="0">
                <a:solidFill>
                  <a:srgbClr val="E74825"/>
                </a:solidFill>
              </a:rPr>
              <a:t>Регистрация </a:t>
            </a:r>
            <a:r>
              <a:rPr lang="ru-RU" sz="1200" b="1" dirty="0">
                <a:solidFill>
                  <a:srgbClr val="E74825"/>
                </a:solidFill>
              </a:rPr>
              <a:t>транспортных средств</a:t>
            </a:r>
            <a:r>
              <a:rPr lang="ru-RU" sz="11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1" dirty="0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1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ru-RU" sz="1200" dirty="0">
                <a:solidFill>
                  <a:schemeClr val="dk1"/>
                </a:solidFill>
              </a:rPr>
              <a:t>(во флагманских офисах)</a:t>
            </a:r>
            <a:endParaRPr lang="en-US" sz="12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lang="en-US" sz="1200" dirty="0">
              <a:solidFill>
                <a:schemeClr val="dk1"/>
              </a:solidFill>
            </a:endParaRPr>
          </a:p>
          <a:p>
            <a:pPr lvl="0"/>
            <a:r>
              <a:rPr lang="ru-RU" sz="1200" b="1" dirty="0">
                <a:solidFill>
                  <a:srgbClr val="E74825"/>
                </a:solidFill>
              </a:rPr>
              <a:t>Прием заявления о признании </a:t>
            </a:r>
            <a:r>
              <a:rPr lang="en-US" sz="1200" b="1" dirty="0">
                <a:solidFill>
                  <a:srgbClr val="E74825"/>
                </a:solidFill>
              </a:rPr>
              <a:t/>
            </a:r>
            <a:br>
              <a:rPr lang="en-US" sz="1200" b="1" dirty="0">
                <a:solidFill>
                  <a:srgbClr val="E74825"/>
                </a:solidFill>
              </a:rPr>
            </a:br>
            <a:r>
              <a:rPr lang="ru-RU" sz="1200" b="1" dirty="0">
                <a:solidFill>
                  <a:srgbClr val="E74825"/>
                </a:solidFill>
              </a:rPr>
              <a:t>гражданина банкротом во внесудебном порядке </a:t>
            </a:r>
            <a:r>
              <a:rPr lang="ru-RU" sz="1200" dirty="0">
                <a:solidFill>
                  <a:schemeClr val="dk1"/>
                </a:solidFill>
              </a:rPr>
              <a:t>(во флагманских офисах </a:t>
            </a:r>
            <a:r>
              <a:rPr lang="en-US" sz="1200" dirty="0">
                <a:solidFill>
                  <a:schemeClr val="dk1"/>
                </a:solidFill>
              </a:rPr>
              <a:t/>
            </a:r>
            <a:br>
              <a:rPr lang="en-US" sz="1200" dirty="0">
                <a:solidFill>
                  <a:schemeClr val="dk1"/>
                </a:solidFill>
              </a:rPr>
            </a:br>
            <a:r>
              <a:rPr lang="ru-RU" sz="1200" dirty="0">
                <a:solidFill>
                  <a:schemeClr val="dk1"/>
                </a:solidFill>
              </a:rPr>
              <a:t>и Дворце </a:t>
            </a:r>
            <a:r>
              <a:rPr lang="ru-RU" sz="1200" dirty="0" err="1">
                <a:solidFill>
                  <a:schemeClr val="dk1"/>
                </a:solidFill>
              </a:rPr>
              <a:t>госуслуг</a:t>
            </a:r>
            <a:r>
              <a:rPr lang="ru-RU" sz="1200" dirty="0">
                <a:solidFill>
                  <a:schemeClr val="dk1"/>
                </a:solidFill>
              </a:rPr>
              <a:t> на ВДНХ)</a:t>
            </a:r>
            <a:endParaRPr lang="en-US" sz="1200" dirty="0">
              <a:solidFill>
                <a:schemeClr val="dk1"/>
              </a:solidFill>
            </a:endParaRPr>
          </a:p>
          <a:p>
            <a:pPr lvl="0"/>
            <a:endParaRPr lang="en-US" sz="1200" dirty="0">
              <a:solidFill>
                <a:schemeClr val="dk1"/>
              </a:solidFill>
            </a:endParaRPr>
          </a:p>
          <a:p>
            <a:pPr lvl="0"/>
            <a:r>
              <a:rPr lang="ru-RU" sz="1200" b="1" dirty="0">
                <a:solidFill>
                  <a:srgbClr val="E74825"/>
                </a:solidFill>
              </a:rPr>
              <a:t>Выдача паспортов 14-летним гражданам </a:t>
            </a:r>
            <a:r>
              <a:rPr lang="en-US" sz="1200" b="1" dirty="0">
                <a:solidFill>
                  <a:srgbClr val="E74825"/>
                </a:solidFill>
              </a:rPr>
              <a:t/>
            </a:r>
            <a:br>
              <a:rPr lang="en-US" sz="1200" b="1" dirty="0">
                <a:solidFill>
                  <a:srgbClr val="E74825"/>
                </a:solidFill>
              </a:rPr>
            </a:br>
            <a:r>
              <a:rPr lang="ru-RU" sz="1200" b="1" dirty="0">
                <a:solidFill>
                  <a:srgbClr val="E74825"/>
                </a:solidFill>
              </a:rPr>
              <a:t>в торжественной </a:t>
            </a:r>
            <a:r>
              <a:rPr lang="ru-RU" sz="1200" b="1" dirty="0" smtClean="0">
                <a:solidFill>
                  <a:srgbClr val="E74825"/>
                </a:solidFill>
              </a:rPr>
              <a:t>обстановке</a:t>
            </a:r>
          </a:p>
          <a:p>
            <a:pPr lvl="0"/>
            <a:r>
              <a:rPr lang="ru-RU" sz="1200" b="1" dirty="0" smtClean="0">
                <a:solidFill>
                  <a:srgbClr val="E74825"/>
                </a:solidFill>
              </a:rPr>
              <a:t>сотрудниками МВД </a:t>
            </a:r>
            <a:endParaRPr lang="ru-RU" sz="1200" dirty="0"/>
          </a:p>
          <a:p>
            <a:pPr lvl="0"/>
            <a:r>
              <a:rPr lang="ru-RU" sz="1200" dirty="0">
                <a:solidFill>
                  <a:schemeClr val="dk1"/>
                </a:solidFill>
              </a:rPr>
              <a:t>(флагманские офисы и Дворец </a:t>
            </a:r>
            <a:r>
              <a:rPr lang="ru-RU" sz="1200" dirty="0" err="1">
                <a:solidFill>
                  <a:schemeClr val="dk1"/>
                </a:solidFill>
              </a:rPr>
              <a:t>госуслуг</a:t>
            </a:r>
            <a:r>
              <a:rPr lang="ru-RU" sz="1200" dirty="0">
                <a:solidFill>
                  <a:schemeClr val="dk1"/>
                </a:solidFill>
              </a:rPr>
              <a:t> </a:t>
            </a:r>
            <a:r>
              <a:rPr lang="en-US" sz="1200" dirty="0">
                <a:solidFill>
                  <a:schemeClr val="dk1"/>
                </a:solidFill>
              </a:rPr>
              <a:t/>
            </a:r>
            <a:br>
              <a:rPr lang="en-US" sz="1200" dirty="0">
                <a:solidFill>
                  <a:schemeClr val="dk1"/>
                </a:solidFill>
              </a:rPr>
            </a:br>
            <a:r>
              <a:rPr lang="ru-RU" sz="1200" dirty="0">
                <a:solidFill>
                  <a:schemeClr val="dk1"/>
                </a:solidFill>
              </a:rPr>
              <a:t>на ВДНХ)</a:t>
            </a:r>
            <a:endParaRPr lang="ru-RU" sz="1200" dirty="0"/>
          </a:p>
          <a:p>
            <a:pPr lvl="0"/>
            <a:endParaRPr lang="ru-RU"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2"/>
          <p:cNvSpPr txBox="1"/>
          <p:nvPr/>
        </p:nvSpPr>
        <p:spPr>
          <a:xfrm>
            <a:off x="494011" y="861725"/>
            <a:ext cx="4761781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800" b="1" baseline="-25000" dirty="0">
                <a:solidFill>
                  <a:schemeClr val="bg1"/>
                </a:solidFill>
              </a:rPr>
              <a:t>СУПЕР-СЕРВИСЫ ФЛАГМАНОВ: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488" name="Google Shape;488;p12"/>
          <p:cNvSpPr txBox="1"/>
          <p:nvPr/>
        </p:nvSpPr>
        <p:spPr>
          <a:xfrm>
            <a:off x="5894364" y="2026924"/>
            <a:ext cx="3131720" cy="2367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Выдача водительского </a:t>
            </a:r>
            <a:b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удостоверения в день обращения </a:t>
            </a:r>
            <a:r>
              <a:rPr lang="en-US" dirty="0"/>
              <a:t/>
            </a:r>
            <a:br>
              <a:rPr lang="en-US" dirty="0"/>
            </a:b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(во флагмански</a:t>
            </a:r>
            <a:r>
              <a:rPr lang="ru-RU" sz="1200" dirty="0">
                <a:solidFill>
                  <a:schemeClr val="dk1"/>
                </a:solidFill>
              </a:rPr>
              <a:t>х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офисах)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Оформление</a:t>
            </a:r>
            <a:r>
              <a:rPr lang="en-US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загранпаспорта детям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 14 лет, зарегистрированным в Москве,</a:t>
            </a:r>
            <a:r>
              <a:rPr lang="en-US" dirty="0"/>
              <a:t/>
            </a:r>
            <a:br>
              <a:rPr lang="en-US" dirty="0"/>
            </a:b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сутки –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ЮАО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и ЮВАО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Приобретение гражданства </a:t>
            </a:r>
            <a:b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несовершеннолетними детьми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(иностранным гражданам и лицам </a:t>
            </a:r>
            <a:b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без гражданства) – ЦАО и ЮЗАО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2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2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93" name="Google Shape;493;p12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4" name="Google Shape;494;p12"/>
          <p:cNvSpPr/>
          <p:nvPr/>
        </p:nvSpPr>
        <p:spPr>
          <a:xfrm>
            <a:off x="251520" y="267494"/>
            <a:ext cx="770485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dirty="0">
                <a:solidFill>
                  <a:srgbClr val="561C0E"/>
                </a:solidFill>
              </a:rPr>
              <a:t>УНИКАЛЬНЫЕ УСЛУГИ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5" name="Google Shape;495;p12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1789" y="2069682"/>
            <a:ext cx="772126" cy="486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49377" y="2846367"/>
            <a:ext cx="422956" cy="643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12878" y="3682052"/>
            <a:ext cx="489949" cy="694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12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9998" y="911743"/>
            <a:ext cx="2006554" cy="8505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2618868" y="4771173"/>
            <a:ext cx="6264233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Google Shape;481;p12"/>
          <p:cNvSpPr/>
          <p:nvPr/>
        </p:nvSpPr>
        <p:spPr>
          <a:xfrm>
            <a:off x="368854" y="1972954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481;p12"/>
          <p:cNvSpPr/>
          <p:nvPr/>
        </p:nvSpPr>
        <p:spPr>
          <a:xfrm>
            <a:off x="368854" y="2759911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481;p12"/>
          <p:cNvSpPr/>
          <p:nvPr/>
        </p:nvSpPr>
        <p:spPr>
          <a:xfrm>
            <a:off x="368854" y="3642620"/>
            <a:ext cx="796074" cy="833896"/>
          </a:xfrm>
          <a:prstGeom prst="ellipse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108" y="3703777"/>
            <a:ext cx="407566" cy="6430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373" y="2869810"/>
            <a:ext cx="463562" cy="6151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042" y="2059985"/>
            <a:ext cx="1001857" cy="4529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218340" y="2388358"/>
            <a:ext cx="2597624" cy="213090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7461" y="633548"/>
            <a:ext cx="2600973" cy="1897179"/>
          </a:xfrm>
          <a:prstGeom prst="rect">
            <a:avLst/>
          </a:prstGeom>
        </p:spPr>
      </p:pic>
      <p:sp>
        <p:nvSpPr>
          <p:cNvPr id="508" name="Google Shape;508;g1082862a88a_12_0"/>
          <p:cNvSpPr/>
          <p:nvPr/>
        </p:nvSpPr>
        <p:spPr>
          <a:xfrm rot="10800000">
            <a:off x="342310" y="3488788"/>
            <a:ext cx="5509849" cy="965982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g1082862a88a_12_0"/>
          <p:cNvSpPr txBox="1"/>
          <p:nvPr/>
        </p:nvSpPr>
        <p:spPr>
          <a:xfrm>
            <a:off x="6372199" y="298458"/>
            <a:ext cx="24483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g1082862a88a_12_0"/>
          <p:cNvSpPr/>
          <p:nvPr/>
        </p:nvSpPr>
        <p:spPr>
          <a:xfrm>
            <a:off x="611560" y="4659982"/>
            <a:ext cx="3240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>
                <a:solidFill>
                  <a:srgbClr val="E74825"/>
                </a:solidFill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g1082862a88a_12_0"/>
          <p:cNvSpPr txBox="1"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3" name="Google Shape;513;g1082862a88a_12_0"/>
          <p:cNvCxnSpPr/>
          <p:nvPr/>
        </p:nvCxnSpPr>
        <p:spPr>
          <a:xfrm>
            <a:off x="251520" y="627534"/>
            <a:ext cx="569442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15" name="Google Shape;515;g1082862a88a_12_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g1082862a88a_12_0"/>
          <p:cNvSpPr/>
          <p:nvPr/>
        </p:nvSpPr>
        <p:spPr>
          <a:xfrm>
            <a:off x="274983" y="740941"/>
            <a:ext cx="5638137" cy="3394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623B2A"/>
                </a:solidFill>
              </a:rPr>
              <a:t>Суть проекта — в сопровождаемом трудоустройстве воспитанников городских психоневрологических домов-интернатов. На каждом этапе — </a:t>
            </a:r>
            <a:br>
              <a:rPr lang="ru-RU" sz="1200" dirty="0">
                <a:solidFill>
                  <a:srgbClr val="623B2A"/>
                </a:solidFill>
              </a:rPr>
            </a:br>
            <a:r>
              <a:rPr lang="ru-RU" sz="1200" dirty="0">
                <a:solidFill>
                  <a:srgbClr val="623B2A"/>
                </a:solidFill>
              </a:rPr>
              <a:t>от приема на работу до самого рабочего процесса — подопечным помогают кураторы со стороны домов-интернатов и центров «Мои Документы».</a:t>
            </a:r>
            <a:endParaRPr sz="1200" dirty="0">
              <a:solidFill>
                <a:srgbClr val="623B2A"/>
              </a:solidFill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623B2A"/>
                </a:solidFill>
              </a:rPr>
              <a:t>Проект по трудоустройству проживающих в психоневрологических интернатах направлен на создание беспрепятственного пространства </a:t>
            </a:r>
            <a:br>
              <a:rPr lang="ru-RU" sz="1200" dirty="0">
                <a:solidFill>
                  <a:srgbClr val="623B2A"/>
                </a:solidFill>
              </a:rPr>
            </a:br>
            <a:r>
              <a:rPr lang="ru-RU" sz="1200" dirty="0">
                <a:solidFill>
                  <a:srgbClr val="623B2A"/>
                </a:solidFill>
              </a:rPr>
              <a:t>для жизни людей с ментальными особенностями. Ключевым инструментов </a:t>
            </a:r>
            <a:br>
              <a:rPr lang="ru-RU" sz="1200" dirty="0">
                <a:solidFill>
                  <a:srgbClr val="623B2A"/>
                </a:solidFill>
              </a:rPr>
            </a:br>
            <a:r>
              <a:rPr lang="ru-RU" sz="1200" dirty="0">
                <a:solidFill>
                  <a:srgbClr val="623B2A"/>
                </a:solidFill>
              </a:rPr>
              <a:t>в адаптации и социализации становится трудовая занятость: работа помогает проживающим не только заработать деньги, но и реализовать личностный потенциал, обрести независимость и уверенность </a:t>
            </a:r>
            <a:br>
              <a:rPr lang="ru-RU" sz="1200" dirty="0">
                <a:solidFill>
                  <a:srgbClr val="623B2A"/>
                </a:solidFill>
              </a:rPr>
            </a:br>
            <a:r>
              <a:rPr lang="ru-RU" sz="1200" dirty="0">
                <a:solidFill>
                  <a:srgbClr val="623B2A"/>
                </a:solidFill>
              </a:rPr>
              <a:t>в собственных силах.</a:t>
            </a:r>
            <a:endParaRPr sz="1200" b="1" dirty="0">
              <a:solidFill>
                <a:srgbClr val="623B2A"/>
              </a:solidFill>
            </a:endParaRPr>
          </a:p>
        </p:txBody>
      </p:sp>
      <p:sp>
        <p:nvSpPr>
          <p:cNvPr id="519" name="Google Shape;519;g1082862a88a_12_0"/>
          <p:cNvSpPr/>
          <p:nvPr/>
        </p:nvSpPr>
        <p:spPr>
          <a:xfrm>
            <a:off x="450086" y="1065607"/>
            <a:ext cx="3966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g1082862a88a_12_0"/>
          <p:cNvSpPr/>
          <p:nvPr/>
        </p:nvSpPr>
        <p:spPr>
          <a:xfrm>
            <a:off x="497058" y="3578787"/>
            <a:ext cx="5697416" cy="833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ts val="1800"/>
              </a:lnSpc>
            </a:pPr>
            <a:r>
              <a:rPr lang="ru-RU" dirty="0">
                <a:solidFill>
                  <a:srgbClr val="623B2A"/>
                </a:solidFill>
              </a:rPr>
              <a:t>Старт проекта – </a:t>
            </a:r>
            <a:r>
              <a:rPr lang="ru-RU" b="1" dirty="0">
                <a:solidFill>
                  <a:srgbClr val="E74825"/>
                </a:solidFill>
              </a:rPr>
              <a:t>март 2021 года. </a:t>
            </a:r>
            <a:br>
              <a:rPr lang="ru-RU" b="1" dirty="0">
                <a:solidFill>
                  <a:srgbClr val="E74825"/>
                </a:solidFill>
              </a:rPr>
            </a:br>
            <a:r>
              <a:rPr lang="ru-RU" dirty="0">
                <a:solidFill>
                  <a:srgbClr val="623B2A"/>
                </a:solidFill>
              </a:rPr>
              <a:t>Сейчас уже </a:t>
            </a:r>
            <a:r>
              <a:rPr lang="ru-RU" b="1" dirty="0">
                <a:solidFill>
                  <a:srgbClr val="E74825"/>
                </a:solidFill>
              </a:rPr>
              <a:t>69 воспитанников </a:t>
            </a:r>
            <a:r>
              <a:rPr lang="ru-RU" dirty="0">
                <a:solidFill>
                  <a:srgbClr val="623B2A"/>
                </a:solidFill>
              </a:rPr>
              <a:t>психоневрологических интернатов работают </a:t>
            </a:r>
            <a:r>
              <a:rPr lang="ru-RU" b="1" dirty="0">
                <a:solidFill>
                  <a:srgbClr val="E74825"/>
                </a:solidFill>
              </a:rPr>
              <a:t>в 40 офисах «Мои Документы» 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416014" y="4803998"/>
            <a:ext cx="6063309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6218340" y="267494"/>
            <a:ext cx="1180245" cy="1159328"/>
            <a:chOff x="395536" y="195486"/>
            <a:chExt cx="1687116" cy="1656184"/>
          </a:xfrm>
          <a:effectLst/>
        </p:grpSpPr>
        <p:sp>
          <p:nvSpPr>
            <p:cNvPr id="20" name="Полилиния 19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7643548" y="3723878"/>
            <a:ext cx="1180245" cy="1159328"/>
            <a:chOff x="1547664" y="3452978"/>
            <a:chExt cx="1260582" cy="1237470"/>
          </a:xfrm>
        </p:grpSpPr>
        <p:sp>
          <p:nvSpPr>
            <p:cNvPr id="23" name="Полилиния 22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Google Shape;494;p12"/>
          <p:cNvSpPr/>
          <p:nvPr/>
        </p:nvSpPr>
        <p:spPr>
          <a:xfrm>
            <a:off x="251520" y="267494"/>
            <a:ext cx="7704856" cy="292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500"/>
            </a:pPr>
            <a:r>
              <a:rPr lang="ru-RU" sz="1300" b="1" dirty="0">
                <a:solidFill>
                  <a:srgbClr val="561C0E"/>
                </a:solidFill>
              </a:rPr>
              <a:t>СОПРОВОЖДАЕМОЕ ТРУДОУСТРОЙСТВО ВОСПИТАННИКОВ ПНИ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3363685" y="966652"/>
            <a:ext cx="2939144" cy="1005840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5" name="Google Shape;525;p13"/>
          <p:cNvSpPr/>
          <p:nvPr/>
        </p:nvSpPr>
        <p:spPr>
          <a:xfrm rot="10800000">
            <a:off x="6592255" y="951634"/>
            <a:ext cx="2304300" cy="324030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6" name="Google Shape;52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682906"/>
            <a:ext cx="2588125" cy="1813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536" y="2469276"/>
            <a:ext cx="2588125" cy="2004669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13"/>
          <p:cNvSpPr txBox="1"/>
          <p:nvPr/>
        </p:nvSpPr>
        <p:spPr>
          <a:xfrm>
            <a:off x="6372199" y="298458"/>
            <a:ext cx="2448273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0" name="Google Shape;530;p13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0392" y="4659982"/>
            <a:ext cx="835220" cy="3552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1" name="Google Shape;531;p13"/>
          <p:cNvGrpSpPr/>
          <p:nvPr/>
        </p:nvGrpSpPr>
        <p:grpSpPr>
          <a:xfrm>
            <a:off x="395535" y="339502"/>
            <a:ext cx="1180245" cy="1159328"/>
            <a:chOff x="395536" y="195486"/>
            <a:chExt cx="1687116" cy="1656184"/>
          </a:xfrm>
        </p:grpSpPr>
        <p:sp>
          <p:nvSpPr>
            <p:cNvPr id="532" name="Google Shape;532;p13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4" name="Google Shape;534;p13"/>
          <p:cNvGrpSpPr/>
          <p:nvPr/>
        </p:nvGrpSpPr>
        <p:grpSpPr>
          <a:xfrm>
            <a:off x="1803416" y="3651870"/>
            <a:ext cx="1180245" cy="1159328"/>
            <a:chOff x="1547664" y="3452978"/>
            <a:chExt cx="1260582" cy="1237470"/>
          </a:xfrm>
        </p:grpSpPr>
        <p:sp>
          <p:nvSpPr>
            <p:cNvPr id="535" name="Google Shape;535;p13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3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7" name="Google Shape;537;p13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3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9" name="Google Shape;539;p13"/>
          <p:cNvCxnSpPr/>
          <p:nvPr/>
        </p:nvCxnSpPr>
        <p:spPr>
          <a:xfrm>
            <a:off x="3203848" y="627534"/>
            <a:ext cx="5688632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0" name="Google Shape;540;p13"/>
          <p:cNvSpPr/>
          <p:nvPr/>
        </p:nvSpPr>
        <p:spPr>
          <a:xfrm>
            <a:off x="2915816" y="267494"/>
            <a:ext cx="595840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«МОСКВА – С ЗАБОТОЙ О ВЕТЕРАНАХ»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3"/>
          <p:cNvSpPr txBox="1"/>
          <p:nvPr/>
        </p:nvSpPr>
        <p:spPr>
          <a:xfrm>
            <a:off x="3347864" y="2211710"/>
            <a:ext cx="1800200" cy="24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900" rIns="0" bIns="0" anchor="t" anchorCtr="0">
            <a:sp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ОСНОВНАЯ ЦЕЛЬ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3"/>
          <p:cNvSpPr txBox="1"/>
          <p:nvPr/>
        </p:nvSpPr>
        <p:spPr>
          <a:xfrm>
            <a:off x="3347864" y="3661742"/>
            <a:ext cx="3240360" cy="24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900" rIns="0" bIns="0" anchor="t" anchorCtr="0">
            <a:sp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ПЕРСОНАЛЬНЫЙ ПОМОЩНИК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3"/>
          <p:cNvSpPr txBox="1"/>
          <p:nvPr/>
        </p:nvSpPr>
        <p:spPr>
          <a:xfrm>
            <a:off x="3347864" y="2511718"/>
            <a:ext cx="3024336" cy="870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Обеспечение ветеранов </a:t>
            </a:r>
            <a:br>
              <a:rPr lang="ru-RU" sz="14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самыми востребованными государственными </a:t>
            </a:r>
            <a:br>
              <a:rPr lang="ru-RU" sz="14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4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услугами на дому</a:t>
            </a:r>
            <a:endParaRPr sz="14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3"/>
          <p:cNvSpPr txBox="1"/>
          <p:nvPr/>
        </p:nvSpPr>
        <p:spPr>
          <a:xfrm>
            <a:off x="6750677" y="2546256"/>
            <a:ext cx="2232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8637" marR="25220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звонков руководителям центров </a:t>
            </a:r>
            <a:r>
              <a:rPr lang="ru-RU" sz="1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госуслуг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3"/>
          <p:cNvSpPr txBox="1"/>
          <p:nvPr/>
        </p:nvSpPr>
        <p:spPr>
          <a:xfrm>
            <a:off x="6750677" y="3669797"/>
            <a:ext cx="1838682" cy="2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4600" rIns="0" bIns="0" anchor="t" anchorCtr="0">
            <a:sp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оказанных услуг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3"/>
          <p:cNvSpPr txBox="1"/>
          <p:nvPr/>
        </p:nvSpPr>
        <p:spPr>
          <a:xfrm>
            <a:off x="6750677" y="1036456"/>
            <a:ext cx="1511623" cy="43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rtl="0">
              <a:lnSpc>
                <a:spcPct val="688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&gt;60000</a:t>
            </a:r>
            <a:endParaRPr sz="4000" b="0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3"/>
          <p:cNvSpPr/>
          <p:nvPr/>
        </p:nvSpPr>
        <p:spPr>
          <a:xfrm>
            <a:off x="3347864" y="3920157"/>
            <a:ext cx="288032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Руководитель центра госуслуг</a:t>
            </a:r>
            <a:endParaRPr sz="1400" b="0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13"/>
          <p:cNvSpPr txBox="1"/>
          <p:nvPr/>
        </p:nvSpPr>
        <p:spPr>
          <a:xfrm>
            <a:off x="6750677" y="2261399"/>
            <a:ext cx="1295700" cy="16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rtl="0">
              <a:lnSpc>
                <a:spcPct val="25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&gt;2</a:t>
            </a:r>
            <a:r>
              <a:rPr lang="ru-RU" sz="4000" b="1" baseline="-25000" dirty="0">
                <a:solidFill>
                  <a:srgbClr val="E74825"/>
                </a:solidFill>
              </a:rPr>
              <a:t>65</a:t>
            </a:r>
            <a:r>
              <a:rPr lang="ru-RU" sz="40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00  </a:t>
            </a:r>
            <a:r>
              <a:rPr lang="ru-RU" sz="4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ru-RU" sz="4000" b="0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b="0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13"/>
          <p:cNvSpPr txBox="1"/>
          <p:nvPr/>
        </p:nvSpPr>
        <p:spPr>
          <a:xfrm>
            <a:off x="6750677" y="3374391"/>
            <a:ext cx="1483941" cy="16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rtl="0">
              <a:lnSpc>
                <a:spcPct val="25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baseline="-25000" dirty="0">
                <a:solidFill>
                  <a:srgbClr val="E74825"/>
                </a:solidFill>
              </a:rPr>
              <a:t>&gt;46</a:t>
            </a:r>
            <a:r>
              <a:rPr lang="ru-RU" sz="40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00  </a:t>
            </a:r>
            <a:r>
              <a:rPr lang="ru-RU" sz="4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ru-RU" sz="4000" b="0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b="0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3"/>
          <p:cNvSpPr txBox="1"/>
          <p:nvPr/>
        </p:nvSpPr>
        <p:spPr>
          <a:xfrm>
            <a:off x="6750677" y="1530215"/>
            <a:ext cx="20163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1986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ветеранов Великой Отечественной войны</a:t>
            </a:r>
            <a:endParaRPr sz="1400" b="0" i="0" u="none" strike="noStrike" cap="none" dirty="0">
              <a:solidFill>
                <a:srgbClr val="623B2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1" name="Google Shape;551;p13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5836" y="1082024"/>
            <a:ext cx="2664295" cy="8132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3108960" y="4803998"/>
            <a:ext cx="4916859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330058" y="790303"/>
            <a:ext cx="5456788" cy="1071155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7" name="Google Shape;557;g1085bbaee28_10_0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0972" y="2283717"/>
            <a:ext cx="2822776" cy="2242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8" name="Google Shape;558;g1085bbaee28_1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4113" y="632346"/>
            <a:ext cx="2829704" cy="1824527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g1085bbaee28_10_0"/>
          <p:cNvSpPr/>
          <p:nvPr/>
        </p:nvSpPr>
        <p:spPr>
          <a:xfrm rot="10800000">
            <a:off x="323536" y="1997327"/>
            <a:ext cx="5472600" cy="1116323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g1085bbaee28_10_0"/>
          <p:cNvSpPr/>
          <p:nvPr/>
        </p:nvSpPr>
        <p:spPr>
          <a:xfrm>
            <a:off x="467544" y="896809"/>
            <a:ext cx="5256600" cy="8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no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3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Проект «Спортивные выходные» – </a:t>
            </a:r>
            <a:r>
              <a:rPr lang="ru-RU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возможность бесплатно заниматься спортом под руководством профессиональных тренеров. Это совместный проект центров </a:t>
            </a:r>
            <a:r>
              <a:rPr lang="ru-RU" sz="13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госуслуг</a:t>
            </a:r>
            <a:r>
              <a:rPr lang="ru-RU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ru-RU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«Мои Документы» города Москвы и Москомспорта</a:t>
            </a:r>
            <a:endParaRPr sz="13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g1085bbaee28_10_0"/>
          <p:cNvSpPr/>
          <p:nvPr/>
        </p:nvSpPr>
        <p:spPr>
          <a:xfrm>
            <a:off x="1441481" y="2155439"/>
            <a:ext cx="16563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онлайн-тренировок на </a:t>
            </a:r>
            <a:r>
              <a:rPr lang="ru-RU" sz="13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YouTube</a:t>
            </a:r>
            <a:r>
              <a:rPr lang="ru-RU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-канале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g1085bbaee28_10_0"/>
          <p:cNvSpPr/>
          <p:nvPr/>
        </p:nvSpPr>
        <p:spPr>
          <a:xfrm>
            <a:off x="611560" y="4659982"/>
            <a:ext cx="3240300" cy="3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g1085bbaee28_10_0"/>
          <p:cNvSpPr/>
          <p:nvPr/>
        </p:nvSpPr>
        <p:spPr>
          <a:xfrm>
            <a:off x="323528" y="4659982"/>
            <a:ext cx="288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5" name="Google Shape;565;g1085bbaee28_10_0"/>
          <p:cNvCxnSpPr/>
          <p:nvPr/>
        </p:nvCxnSpPr>
        <p:spPr>
          <a:xfrm>
            <a:off x="259171" y="627534"/>
            <a:ext cx="553710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6" name="Google Shape;566;g1085bbaee28_10_0"/>
          <p:cNvSpPr/>
          <p:nvPr/>
        </p:nvSpPr>
        <p:spPr>
          <a:xfrm>
            <a:off x="251520" y="267494"/>
            <a:ext cx="6030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СПОРТИВНЫЕ ВЫХОДНЫЕ</a:t>
            </a:r>
            <a:endParaRPr sz="1500" b="1" i="0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7" name="Google Shape;567;g1085bbaee28_10_0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g1085bbaee28_10_0"/>
          <p:cNvSpPr/>
          <p:nvPr/>
        </p:nvSpPr>
        <p:spPr>
          <a:xfrm>
            <a:off x="497349" y="2141372"/>
            <a:ext cx="10080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rtl="0">
              <a:lnSpc>
                <a:spcPct val="337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&gt;380 </a:t>
            </a:r>
            <a:endParaRPr sz="30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g1085bbaee28_10_0"/>
          <p:cNvSpPr/>
          <p:nvPr/>
        </p:nvSpPr>
        <p:spPr>
          <a:xfrm>
            <a:off x="1779106" y="2667075"/>
            <a:ext cx="16563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5384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подписчиков </a:t>
            </a:r>
            <a:endParaRPr sz="1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g1085bbaee28_10_0"/>
          <p:cNvSpPr/>
          <p:nvPr/>
        </p:nvSpPr>
        <p:spPr>
          <a:xfrm>
            <a:off x="497349" y="2711078"/>
            <a:ext cx="1440300" cy="2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rtl="0">
              <a:lnSpc>
                <a:spcPct val="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dirty="0">
                <a:solidFill>
                  <a:srgbClr val="E74825"/>
                </a:solidFill>
              </a:rPr>
              <a:t>&gt;28</a:t>
            </a:r>
            <a:r>
              <a:rPr lang="ru-RU" sz="1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тыс.</a:t>
            </a:r>
            <a:endParaRPr sz="18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g1085bbaee28_10_0"/>
          <p:cNvSpPr/>
          <p:nvPr/>
        </p:nvSpPr>
        <p:spPr>
          <a:xfrm>
            <a:off x="497349" y="3251006"/>
            <a:ext cx="2817937" cy="11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1" dirty="0">
                <a:solidFill>
                  <a:srgbClr val="E74825"/>
                </a:solidFill>
              </a:rPr>
              <a:t>В конкурсе </a:t>
            </a:r>
            <a:r>
              <a:rPr lang="ru-RU" sz="1100" b="1" i="0" u="none" strike="noStrike" cap="none" dirty="0" err="1">
                <a:solidFill>
                  <a:srgbClr val="E74825"/>
                </a:solidFill>
                <a:sym typeface="Arial"/>
              </a:rPr>
              <a:t>MarSpo</a:t>
            </a:r>
            <a:r>
              <a:rPr lang="ru-RU" sz="1100" b="1" i="0" u="none" strike="noStrike" cap="none" dirty="0">
                <a:solidFill>
                  <a:srgbClr val="E74825"/>
                </a:solidFill>
                <a:sym typeface="Arial"/>
              </a:rPr>
              <a:t> </a:t>
            </a:r>
            <a:r>
              <a:rPr lang="ru-RU" sz="1100" b="1" i="0" u="none" strike="noStrike" cap="none" dirty="0" err="1">
                <a:solidFill>
                  <a:srgbClr val="E74825"/>
                </a:solidFill>
                <a:sym typeface="Arial"/>
              </a:rPr>
              <a:t>Awards</a:t>
            </a:r>
            <a:r>
              <a:rPr lang="ru-RU" sz="1100" b="1" i="0" u="none" strike="noStrike" cap="none" dirty="0">
                <a:solidFill>
                  <a:srgbClr val="E74825"/>
                </a:solidFill>
                <a:sym typeface="Arial"/>
              </a:rPr>
              <a:t> 2021 получил серебро в номинациях </a:t>
            </a:r>
            <a:r>
              <a:rPr lang="ru-RU" sz="1100" b="1" i="0" u="none" strike="noStrike" cap="none" dirty="0">
                <a:solidFill>
                  <a:srgbClr val="561C0E"/>
                </a:solidFill>
                <a:sym typeface="Arial"/>
              </a:rPr>
              <a:t>«Лучший маркетинг проекта в области популяризации спорта и здорового образа жизни. Неигровые виды спорта» и «Лучший рекламный, </a:t>
            </a:r>
            <a:r>
              <a:rPr lang="ru-RU" sz="1100" b="1" i="0" u="none" strike="noStrike" cap="none" dirty="0" err="1">
                <a:solidFill>
                  <a:srgbClr val="561C0E"/>
                </a:solidFill>
                <a:sym typeface="Arial"/>
              </a:rPr>
              <a:t>имиджевый</a:t>
            </a:r>
            <a:r>
              <a:rPr lang="ru-RU" sz="1100" b="1" i="0" u="none" strike="noStrike" cap="none" dirty="0">
                <a:solidFill>
                  <a:srgbClr val="561C0E"/>
                </a:solidFill>
                <a:sym typeface="Arial"/>
              </a:rPr>
              <a:t> промо ролик бренда»</a:t>
            </a:r>
            <a:r>
              <a:rPr lang="ru-RU" sz="1100" b="1" dirty="0">
                <a:solidFill>
                  <a:srgbClr val="561C0E"/>
                </a:solidFill>
              </a:rPr>
              <a:t>.</a:t>
            </a:r>
            <a:endParaRPr sz="1100" b="0" i="0" u="none" strike="noStrike" cap="none" dirty="0">
              <a:solidFill>
                <a:srgbClr val="561C0E"/>
              </a:solidFill>
              <a:sym typeface="Arial"/>
            </a:endParaRPr>
          </a:p>
        </p:txBody>
      </p:sp>
      <p:sp>
        <p:nvSpPr>
          <p:cNvPr id="572" name="Google Shape;572;g1085bbaee28_10_0"/>
          <p:cNvSpPr/>
          <p:nvPr/>
        </p:nvSpPr>
        <p:spPr>
          <a:xfrm>
            <a:off x="3707903" y="2717436"/>
            <a:ext cx="1584300" cy="22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ru-RU" sz="13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аудитория проекта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g1085bbaee28_10_0"/>
          <p:cNvSpPr/>
          <p:nvPr/>
        </p:nvSpPr>
        <p:spPr>
          <a:xfrm>
            <a:off x="3707903" y="3251005"/>
            <a:ext cx="2111431" cy="138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noAutofit/>
          </a:bodyPr>
          <a:lstStyle/>
          <a:p>
            <a:pPr marL="13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dirty="0">
                <a:solidFill>
                  <a:srgbClr val="561C0E"/>
                </a:solidFill>
              </a:rPr>
              <a:t>В конце 2021 года </a:t>
            </a:r>
            <a:br>
              <a:rPr lang="ru-RU" sz="1100" dirty="0">
                <a:solidFill>
                  <a:srgbClr val="561C0E"/>
                </a:solidFill>
              </a:rPr>
            </a:br>
            <a:r>
              <a:rPr lang="ru-RU" sz="1100" dirty="0">
                <a:solidFill>
                  <a:srgbClr val="561C0E"/>
                </a:solidFill>
              </a:rPr>
              <a:t>стартовал первый </a:t>
            </a:r>
            <a:br>
              <a:rPr lang="ru-RU" sz="1100" dirty="0">
                <a:solidFill>
                  <a:srgbClr val="561C0E"/>
                </a:solidFill>
              </a:rPr>
            </a:br>
            <a:r>
              <a:rPr lang="ru-RU" sz="1100" dirty="0">
                <a:solidFill>
                  <a:srgbClr val="561C0E"/>
                </a:solidFill>
              </a:rPr>
              <a:t>закрытый онлайн-марафон </a:t>
            </a:r>
            <a:r>
              <a:rPr lang="ru-RU" sz="1100" b="1" dirty="0">
                <a:solidFill>
                  <a:srgbClr val="561C0E"/>
                </a:solidFill>
              </a:rPr>
              <a:t>«Сядь на шпагат </a:t>
            </a:r>
            <a:br>
              <a:rPr lang="ru-RU" sz="1100" b="1" dirty="0">
                <a:solidFill>
                  <a:srgbClr val="561C0E"/>
                </a:solidFill>
              </a:rPr>
            </a:br>
            <a:r>
              <a:rPr lang="ru-RU" sz="1100" b="1" dirty="0">
                <a:solidFill>
                  <a:srgbClr val="561C0E"/>
                </a:solidFill>
              </a:rPr>
              <a:t>со Спортивными выходными»</a:t>
            </a:r>
            <a:r>
              <a:rPr lang="ru-RU" sz="1100" dirty="0">
                <a:solidFill>
                  <a:srgbClr val="561C0E"/>
                </a:solidFill>
              </a:rPr>
              <a:t>, где приняли участие более 1000 человек.</a:t>
            </a:r>
            <a:r>
              <a:rPr lang="ru-RU" sz="1100" b="1" i="0" u="none" strike="noStrike" cap="none" dirty="0">
                <a:solidFill>
                  <a:srgbClr val="561C0E"/>
                </a:solidFill>
                <a:sym typeface="Arial"/>
              </a:rPr>
              <a:t> </a:t>
            </a:r>
            <a:endParaRPr sz="1100" b="0" i="0" u="none" strike="noStrike" cap="none" dirty="0">
              <a:solidFill>
                <a:srgbClr val="561C0E"/>
              </a:solidFill>
              <a:sym typeface="Arial"/>
            </a:endParaRPr>
          </a:p>
        </p:txBody>
      </p:sp>
      <p:grpSp>
        <p:nvGrpSpPr>
          <p:cNvPr id="574" name="Google Shape;574;g1085bbaee28_10_0"/>
          <p:cNvGrpSpPr/>
          <p:nvPr/>
        </p:nvGrpSpPr>
        <p:grpSpPr>
          <a:xfrm>
            <a:off x="6012174" y="267494"/>
            <a:ext cx="1180306" cy="1159329"/>
            <a:chOff x="395536" y="195486"/>
            <a:chExt cx="1687116" cy="1656184"/>
          </a:xfrm>
        </p:grpSpPr>
        <p:sp>
          <p:nvSpPr>
            <p:cNvPr id="575" name="Google Shape;575;g1085bbaee28_10_0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g1085bbaee28_10_0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7" name="Google Shape;577;g1085bbaee28_10_0"/>
          <p:cNvGrpSpPr/>
          <p:nvPr/>
        </p:nvGrpSpPr>
        <p:grpSpPr>
          <a:xfrm>
            <a:off x="7667887" y="3723545"/>
            <a:ext cx="1180787" cy="1159880"/>
            <a:chOff x="1547126" y="3452451"/>
            <a:chExt cx="1261121" cy="1237998"/>
          </a:xfrm>
        </p:grpSpPr>
        <p:sp>
          <p:nvSpPr>
            <p:cNvPr id="578" name="Google Shape;578;g1085bbaee28_10_0"/>
            <p:cNvSpPr/>
            <p:nvPr/>
          </p:nvSpPr>
          <p:spPr>
            <a:xfrm rot="10800000">
              <a:off x="1570249" y="3452451"/>
              <a:ext cx="1237998" cy="1237998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g1085bbaee28_10_0"/>
            <p:cNvSpPr/>
            <p:nvPr/>
          </p:nvSpPr>
          <p:spPr>
            <a:xfrm rot="10800000">
              <a:off x="1547126" y="4299775"/>
              <a:ext cx="1261118" cy="390673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1" name="Google Shape;581;g1085bbaee28_10_0"/>
          <p:cNvSpPr/>
          <p:nvPr/>
        </p:nvSpPr>
        <p:spPr>
          <a:xfrm>
            <a:off x="3707903" y="2339927"/>
            <a:ext cx="2016300" cy="377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dirty="0">
                <a:solidFill>
                  <a:srgbClr val="E74825"/>
                </a:solidFill>
              </a:rPr>
              <a:t>7</a:t>
            </a:r>
            <a:r>
              <a:rPr lang="ru-RU" sz="3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00</a:t>
            </a:r>
            <a:r>
              <a:rPr lang="ru-RU" sz="1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 </a:t>
            </a:r>
            <a:r>
              <a:rPr lang="ru-RU" sz="1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тыс.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участников</a:t>
            </a:r>
            <a:endParaRPr sz="18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2628247" y="4803998"/>
            <a:ext cx="4854158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14"/>
          <p:cNvSpPr/>
          <p:nvPr/>
        </p:nvSpPr>
        <p:spPr>
          <a:xfrm>
            <a:off x="4914314" y="872197"/>
            <a:ext cx="4004603" cy="367635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4"/>
          <p:cNvSpPr txBox="1"/>
          <p:nvPr/>
        </p:nvSpPr>
        <p:spPr>
          <a:xfrm>
            <a:off x="5209822" y="3123445"/>
            <a:ext cx="1013400" cy="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-RU" sz="42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28 </a:t>
            </a:r>
            <a:endParaRPr sz="4200" b="1" i="0" u="none" strike="noStrike" cap="none" baseline="-25000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4"/>
          <p:cNvSpPr txBox="1"/>
          <p:nvPr/>
        </p:nvSpPr>
        <p:spPr>
          <a:xfrm>
            <a:off x="6380077" y="2996247"/>
            <a:ext cx="2368200" cy="3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выставки в центрах </a:t>
            </a:r>
            <a:r>
              <a:rPr lang="ru-RU" sz="10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госуслуг</a:t>
            </a: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Москвы </a:t>
            </a:r>
            <a:b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основе собранных материалов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14"/>
          <p:cNvSpPr txBox="1"/>
          <p:nvPr/>
        </p:nvSpPr>
        <p:spPr>
          <a:xfrm>
            <a:off x="5025922" y="1846518"/>
            <a:ext cx="1197300" cy="112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-RU" sz="42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ru-RU" sz="4200" b="1" baseline="-25000" dirty="0">
                <a:solidFill>
                  <a:srgbClr val="E74825"/>
                </a:solidFill>
              </a:rPr>
              <a:t>9500</a:t>
            </a:r>
            <a:endParaRPr sz="4200" b="1" i="0" u="none" strike="noStrike" cap="none" baseline="-25000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4"/>
          <p:cNvSpPr/>
          <p:nvPr/>
        </p:nvSpPr>
        <p:spPr>
          <a:xfrm>
            <a:off x="6276914" y="1707701"/>
            <a:ext cx="2055848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документов времен Великой Отечественной войны, переданных на хранение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4"/>
          <p:cNvSpPr txBox="1"/>
          <p:nvPr/>
        </p:nvSpPr>
        <p:spPr>
          <a:xfrm>
            <a:off x="4904935" y="2479774"/>
            <a:ext cx="1318287" cy="163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algn="r" rtl="0">
              <a:lnSpc>
                <a:spcPct val="2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ru-RU" sz="42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&gt;6840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4"/>
          <p:cNvSpPr/>
          <p:nvPr/>
        </p:nvSpPr>
        <p:spPr>
          <a:xfrm>
            <a:off x="6276914" y="2376710"/>
            <a:ext cx="2046461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документов и предметов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опубликовано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4"/>
          <p:cNvSpPr txBox="1"/>
          <p:nvPr/>
        </p:nvSpPr>
        <p:spPr>
          <a:xfrm>
            <a:off x="395193" y="1263424"/>
            <a:ext cx="4237767" cy="3562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О ПРОЕКТЕ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Проект «Москва — с заботой об истории» направлен на сохранение семейных реликвий и историй москвичей. В рамках акции через центры </a:t>
            </a:r>
            <a:r>
              <a:rPr lang="ru-RU" sz="10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госуслуг</a:t>
            </a: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</a:t>
            </a:r>
            <a:r>
              <a:rPr lang="ru-RU" sz="10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Главархив</a:t>
            </a: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горожане могут передать свои материалы: фотографии, документы, письма, предметы быта и гардероба.</a:t>
            </a: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Основная цель — сберечь подлинные истории жителей, рассказать о них москвичам и поделиться со следующими поколениями.</a:t>
            </a: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ВЫСТАВКИ В ЦЕНТРАХ ГОСУСЛУГ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Фотографии и документы, письма с фронта, дневники солдат вошли в основу выставки. Среди множества уникальных историй были выбраны самые проникновенные истории и интересные факты, которые хранились в домашних архивах и ранее нигде </a:t>
            </a:r>
            <a:b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 выставлялись.</a:t>
            </a: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 центрах расположены экспозиции, где представлены интересные факты, документы и фотографии, познавательная </a:t>
            </a:r>
            <a:r>
              <a:rPr lang="ru-RU" sz="10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инфографика</a:t>
            </a: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b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 также видео- и аудио-контент, интерактивные </a:t>
            </a:r>
            <a:r>
              <a:rPr lang="ru-RU" sz="105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тач</a:t>
            </a: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-экраны </a:t>
            </a:r>
            <a:b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0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 викторинами и играми.</a:t>
            </a: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endParaRPr sz="10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4"/>
          <p:cNvSpPr txBox="1"/>
          <p:nvPr/>
        </p:nvSpPr>
        <p:spPr>
          <a:xfrm>
            <a:off x="5308822" y="3651870"/>
            <a:ext cx="9144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lnSpcReduction="10000"/>
          </a:bodyPr>
          <a:lstStyle/>
          <a:p>
            <a:pPr marL="0" marR="0" lvl="0" indent="0" algn="r" rtl="0">
              <a:lnSpc>
                <a:spcPct val="531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4,6</a:t>
            </a:r>
            <a:endParaRPr sz="32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ИЗ 5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4"/>
          <p:cNvSpPr txBox="1"/>
          <p:nvPr/>
        </p:nvSpPr>
        <p:spPr>
          <a:xfrm>
            <a:off x="6380077" y="3604978"/>
            <a:ext cx="2181501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ru-RU" sz="105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средняя оценка выставки москвичами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14"/>
          <p:cNvSpPr txBox="1"/>
          <p:nvPr/>
        </p:nvSpPr>
        <p:spPr>
          <a:xfrm>
            <a:off x="5122752" y="1053732"/>
            <a:ext cx="18573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ru-RU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За время проекта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9" name="Google Shape;599;p14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0392" y="4659982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600" name="Google Shape;600;p14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14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2" name="Google Shape;602;p14"/>
          <p:cNvCxnSpPr/>
          <p:nvPr/>
        </p:nvCxnSpPr>
        <p:spPr>
          <a:xfrm>
            <a:off x="323528" y="627534"/>
            <a:ext cx="8568952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3" name="Google Shape;603;p14"/>
          <p:cNvSpPr/>
          <p:nvPr/>
        </p:nvSpPr>
        <p:spPr>
          <a:xfrm>
            <a:off x="2916116" y="238269"/>
            <a:ext cx="59583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«МОСКВА – С ЗАБОТОЙ ОБ ИСТОРИИ»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436914" y="4803998"/>
            <a:ext cx="6599356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7" name="Google Shape;597;p14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991" y="727050"/>
            <a:ext cx="2237046" cy="480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/>
          <p:cNvSpPr/>
          <p:nvPr/>
        </p:nvSpPr>
        <p:spPr>
          <a:xfrm>
            <a:off x="3184292" y="984937"/>
            <a:ext cx="2942187" cy="1379439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9" name="Google Shape;60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537" y="705349"/>
            <a:ext cx="2592287" cy="2048007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15"/>
          <p:cNvSpPr/>
          <p:nvPr/>
        </p:nvSpPr>
        <p:spPr>
          <a:xfrm rot="10800000">
            <a:off x="6324683" y="992625"/>
            <a:ext cx="2585423" cy="3341499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5"/>
          <p:cNvSpPr txBox="1"/>
          <p:nvPr/>
        </p:nvSpPr>
        <p:spPr>
          <a:xfrm>
            <a:off x="6372199" y="298458"/>
            <a:ext cx="2448273" cy="3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3" name="Google Shape;613;p15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0392" y="4659982"/>
            <a:ext cx="835220" cy="3552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4" name="Google Shape;614;p15"/>
          <p:cNvGrpSpPr/>
          <p:nvPr/>
        </p:nvGrpSpPr>
        <p:grpSpPr>
          <a:xfrm>
            <a:off x="395535" y="339502"/>
            <a:ext cx="1180245" cy="1159328"/>
            <a:chOff x="395536" y="195486"/>
            <a:chExt cx="1687116" cy="1656184"/>
          </a:xfrm>
        </p:grpSpPr>
        <p:sp>
          <p:nvSpPr>
            <p:cNvPr id="615" name="Google Shape;615;p15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7" name="Google Shape;617;p15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Проекты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15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9" name="Google Shape;619;p15"/>
          <p:cNvCxnSpPr/>
          <p:nvPr/>
        </p:nvCxnSpPr>
        <p:spPr>
          <a:xfrm>
            <a:off x="1641231" y="627534"/>
            <a:ext cx="7251249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0" name="Google Shape;620;p15"/>
          <p:cNvSpPr/>
          <p:nvPr/>
        </p:nvSpPr>
        <p:spPr>
          <a:xfrm>
            <a:off x="2411760" y="267494"/>
            <a:ext cx="6462464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СОВРЕМЕННЫЙ МЕДИЦИНСКИЙ ДИАГНОСТИЧЕСКИЙ КОМПЛЕКС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15"/>
          <p:cNvSpPr txBox="1"/>
          <p:nvPr/>
        </p:nvSpPr>
        <p:spPr>
          <a:xfrm>
            <a:off x="3380522" y="1165794"/>
            <a:ext cx="1800200" cy="241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5900" rIns="0" bIns="0" anchor="t" anchorCtr="0">
            <a:spAutoFit/>
          </a:bodyPr>
          <a:lstStyle/>
          <a:p>
            <a:pPr marL="8637" marR="345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ОСНОВНАЯ ЦЕЛЬ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15"/>
          <p:cNvSpPr txBox="1"/>
          <p:nvPr/>
        </p:nvSpPr>
        <p:spPr>
          <a:xfrm>
            <a:off x="3380522" y="1511692"/>
            <a:ext cx="2671319" cy="65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8637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Проведение экспресс-анализа ключевых показателей организма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15"/>
          <p:cNvSpPr txBox="1"/>
          <p:nvPr/>
        </p:nvSpPr>
        <p:spPr>
          <a:xfrm>
            <a:off x="6501641" y="2228732"/>
            <a:ext cx="2232300" cy="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8637" marR="252208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обследований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15"/>
          <p:cNvSpPr txBox="1"/>
          <p:nvPr/>
        </p:nvSpPr>
        <p:spPr>
          <a:xfrm>
            <a:off x="6473506" y="1104871"/>
            <a:ext cx="1014000" cy="291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rtl="0">
              <a:lnSpc>
                <a:spcPct val="688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4000" b="1" baseline="-25000" dirty="0">
                <a:solidFill>
                  <a:srgbClr val="E74825"/>
                </a:solidFill>
              </a:rPr>
              <a:t>в 69</a:t>
            </a:r>
            <a:endParaRPr sz="4000" b="1" i="0" u="none" strike="noStrike" cap="none" baseline="-25000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15"/>
          <p:cNvSpPr txBox="1"/>
          <p:nvPr/>
        </p:nvSpPr>
        <p:spPr>
          <a:xfrm>
            <a:off x="6398478" y="1784874"/>
            <a:ext cx="1447594" cy="547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25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ru-RU" sz="4000" b="1" baseline="-25000" dirty="0">
                <a:solidFill>
                  <a:srgbClr val="E74825"/>
                </a:solidFill>
              </a:rPr>
              <a:t>260</a:t>
            </a:r>
            <a:r>
              <a:rPr lang="ru-RU" sz="40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000</a:t>
            </a:r>
            <a:endParaRPr sz="4000" b="1" i="0" u="none" strike="noStrike" cap="none" baseline="-25000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15"/>
          <p:cNvSpPr txBox="1"/>
          <p:nvPr/>
        </p:nvSpPr>
        <p:spPr>
          <a:xfrm>
            <a:off x="6501641" y="1456632"/>
            <a:ext cx="2628292" cy="2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центрах «Мои Документы»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7" name="Google Shape;627;p15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95536" y="2643758"/>
            <a:ext cx="2592288" cy="1802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8" name="Google Shape;628;p15"/>
          <p:cNvGrpSpPr/>
          <p:nvPr/>
        </p:nvGrpSpPr>
        <p:grpSpPr>
          <a:xfrm>
            <a:off x="1807579" y="3651870"/>
            <a:ext cx="1180245" cy="1159328"/>
            <a:chOff x="1547664" y="3452978"/>
            <a:chExt cx="1260582" cy="1237470"/>
          </a:xfrm>
        </p:grpSpPr>
        <p:sp>
          <p:nvSpPr>
            <p:cNvPr id="629" name="Google Shape;629;p15"/>
            <p:cNvSpPr/>
            <p:nvPr/>
          </p:nvSpPr>
          <p:spPr>
            <a:xfrm rot="10800000">
              <a:off x="1570776" y="3452978"/>
              <a:ext cx="1237470" cy="1237470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5"/>
            <p:cNvSpPr/>
            <p:nvPr/>
          </p:nvSpPr>
          <p:spPr>
            <a:xfrm rot="10800000">
              <a:off x="1547664" y="4299942"/>
              <a:ext cx="1260581" cy="390506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1" name="Google Shape;631;p15"/>
          <p:cNvSpPr txBox="1"/>
          <p:nvPr/>
        </p:nvSpPr>
        <p:spPr>
          <a:xfrm>
            <a:off x="3380523" y="2740356"/>
            <a:ext cx="2705932" cy="170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0" marR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</a:t>
            </a:r>
            <a:r>
              <a:rPr lang="ru-RU" dirty="0">
                <a:solidFill>
                  <a:schemeClr val="dk1"/>
                </a:solidFill>
              </a:rPr>
              <a:t>о всех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флагманских офисах появились </a:t>
            </a:r>
            <a:r>
              <a:rPr lang="ru-RU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роботы-диагносты</a:t>
            </a: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623B2A"/>
                </a:solidFill>
              </a:rPr>
              <a:t>В 25 центрах – </a:t>
            </a:r>
            <a:r>
              <a:rPr lang="ru-RU" b="1" dirty="0" err="1">
                <a:solidFill>
                  <a:srgbClr val="E74825"/>
                </a:solidFill>
              </a:rPr>
              <a:t>кардиокресла</a:t>
            </a:r>
            <a:endParaRPr b="1" dirty="0">
              <a:solidFill>
                <a:srgbClr val="E74825"/>
              </a:solidFill>
            </a:endParaRPr>
          </a:p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623B2A"/>
                </a:solidFill>
              </a:rPr>
              <a:t>для электрокардиограммы</a:t>
            </a:r>
            <a:endParaRPr dirty="0">
              <a:solidFill>
                <a:srgbClr val="623B2A"/>
              </a:solidFill>
            </a:endParaRPr>
          </a:p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623B2A"/>
                </a:solidFill>
              </a:rPr>
              <a:t>за 1 минуту. </a:t>
            </a:r>
            <a:r>
              <a:rPr lang="ru-RU" b="1" dirty="0">
                <a:solidFill>
                  <a:srgbClr val="E74825"/>
                </a:solidFill>
              </a:rPr>
              <a:t>Более</a:t>
            </a:r>
            <a:r>
              <a:rPr lang="ru-RU" dirty="0">
                <a:solidFill>
                  <a:srgbClr val="623B2A"/>
                </a:solidFill>
              </a:rPr>
              <a:t> </a:t>
            </a:r>
            <a:r>
              <a:rPr lang="ru-RU" b="1" dirty="0">
                <a:solidFill>
                  <a:srgbClr val="E74825"/>
                </a:solidFill>
              </a:rPr>
              <a:t>26 тыс. ЭКГ </a:t>
            </a:r>
            <a:r>
              <a:rPr lang="ru-RU" dirty="0">
                <a:solidFill>
                  <a:srgbClr val="623B2A"/>
                </a:solidFill>
              </a:rPr>
              <a:t>сделали жители.</a:t>
            </a:r>
            <a:endParaRPr dirty="0">
              <a:solidFill>
                <a:srgbClr val="623B2A"/>
              </a:solidFill>
            </a:endParaRPr>
          </a:p>
          <a:p>
            <a:pPr marL="0" marR="0" lvl="0" indent="0" algn="l" rtl="0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632" name="Google Shape;632;p15"/>
          <p:cNvSpPr txBox="1"/>
          <p:nvPr/>
        </p:nvSpPr>
        <p:spPr>
          <a:xfrm>
            <a:off x="6501641" y="2506466"/>
            <a:ext cx="648072" cy="43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625" rIns="0" bIns="0" anchor="t" anchorCtr="0">
            <a:spAutoFit/>
          </a:bodyPr>
          <a:lstStyle/>
          <a:p>
            <a:pPr marL="19865" marR="0" lvl="0" indent="0" rtl="0">
              <a:lnSpc>
                <a:spcPct val="688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4000" b="0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15"/>
          <p:cNvSpPr txBox="1"/>
          <p:nvPr/>
        </p:nvSpPr>
        <p:spPr>
          <a:xfrm>
            <a:off x="6501641" y="2954530"/>
            <a:ext cx="2016300" cy="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330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видов исследований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15"/>
          <p:cNvSpPr txBox="1"/>
          <p:nvPr/>
        </p:nvSpPr>
        <p:spPr>
          <a:xfrm>
            <a:off x="6501641" y="3056965"/>
            <a:ext cx="13548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rtl="0">
              <a:lnSpc>
                <a:spcPct val="42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 baseline="-25000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4,55</a:t>
            </a:r>
            <a:r>
              <a:rPr lang="ru-RU" sz="3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ИЗ 5</a:t>
            </a:r>
            <a:r>
              <a:rPr lang="ru-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5" name="Google Shape;635;p15"/>
          <p:cNvSpPr txBox="1"/>
          <p:nvPr/>
        </p:nvSpPr>
        <p:spPr>
          <a:xfrm>
            <a:off x="6501641" y="3740442"/>
            <a:ext cx="2430015" cy="41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средняя оценка комплекса москвичами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145536" y="4803998"/>
            <a:ext cx="4895959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267744" y="771550"/>
            <a:ext cx="2150935" cy="144016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3528" y="771550"/>
            <a:ext cx="2029024" cy="144016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323528" y="2705551"/>
            <a:ext cx="5040560" cy="792088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 flipV="1">
            <a:off x="323528" y="3651870"/>
            <a:ext cx="8568952" cy="936104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248140" y="771550"/>
            <a:ext cx="2644340" cy="1442429"/>
          </a:xfrm>
          <a:prstGeom prst="rect">
            <a:avLst/>
          </a:prstGeom>
        </p:spPr>
      </p:pic>
      <p:grpSp>
        <p:nvGrpSpPr>
          <p:cNvPr id="44" name="Группа 43"/>
          <p:cNvGrpSpPr/>
          <p:nvPr/>
        </p:nvGrpSpPr>
        <p:grpSpPr>
          <a:xfrm>
            <a:off x="7884368" y="1419622"/>
            <a:ext cx="1008112" cy="1152128"/>
            <a:chOff x="7144372" y="3317086"/>
            <a:chExt cx="1687116" cy="1656184"/>
          </a:xfrm>
        </p:grpSpPr>
        <p:sp>
          <p:nvSpPr>
            <p:cNvPr id="45" name="Полилиния 44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олилиния 45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2267744" y="2283718"/>
            <a:ext cx="1589918" cy="400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i="1" dirty="0">
                <a:solidFill>
                  <a:srgbClr val="561C0E"/>
                </a:solidFill>
              </a:rPr>
              <a:t>Большая площадь помещения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355976" y="2283718"/>
            <a:ext cx="1584176" cy="400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i="1" dirty="0">
                <a:solidFill>
                  <a:srgbClr val="561C0E"/>
                </a:solidFill>
              </a:rPr>
              <a:t>Просторный детский уголок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51520" y="2283718"/>
            <a:ext cx="2088232" cy="400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i="1" dirty="0">
                <a:solidFill>
                  <a:srgbClr val="561C0E"/>
                </a:solidFill>
              </a:rPr>
              <a:t>Расширенная зона электронных услуг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84478" y="3665082"/>
            <a:ext cx="732010" cy="84320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84386" y="3665082"/>
            <a:ext cx="537426" cy="843204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4489" y="3665082"/>
            <a:ext cx="898797" cy="843204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28840" y="3665082"/>
            <a:ext cx="832083" cy="84320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28048" y="3665082"/>
            <a:ext cx="1514058" cy="922892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6" y="3665082"/>
            <a:ext cx="652323" cy="843204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02711" y="3665082"/>
            <a:ext cx="650470" cy="843204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94246" y="3665082"/>
            <a:ext cx="733863" cy="843204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6372200" y="2283718"/>
            <a:ext cx="2012596" cy="400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i="1" dirty="0">
                <a:solidFill>
                  <a:srgbClr val="561C0E"/>
                </a:solidFill>
              </a:rPr>
              <a:t>Комфортная зона ожидания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915816" y="267494"/>
            <a:ext cx="5976664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>
                <a:solidFill>
                  <a:srgbClr val="561C0E"/>
                </a:solidFill>
              </a:rPr>
              <a:t>ФЛАГМАНСКИЕ ОФИСЫ «МОИ ДОКУМЕНТЫ»</a:t>
            </a: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529175" y="4659982"/>
            <a:ext cx="2269202" cy="346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b="1" i="1" dirty="0">
                <a:solidFill>
                  <a:srgbClr val="E74825"/>
                </a:solidFill>
              </a:rPr>
              <a:t>Дополнительные возможности</a:t>
            </a:r>
          </a:p>
        </p:txBody>
      </p:sp>
      <p:sp>
        <p:nvSpPr>
          <p:cNvPr id="62" name="Заголовок 13"/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t>18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2843808" y="4803998"/>
            <a:ext cx="5112568" cy="9326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467544" y="2767342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bg1"/>
                </a:solidFill>
              </a:rPr>
              <a:t>Флагманский офис «Мои Документы» – </a:t>
            </a:r>
            <a:br>
              <a:rPr lang="ru-RU" sz="1200" b="1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это главный окружной центр предоставления </a:t>
            </a:r>
            <a:r>
              <a:rPr lang="ru-RU" sz="1200" dirty="0" err="1">
                <a:solidFill>
                  <a:schemeClr val="bg1"/>
                </a:solidFill>
              </a:rPr>
              <a:t>госуслуг</a:t>
            </a:r>
            <a:r>
              <a:rPr lang="ru-RU" sz="1200" dirty="0">
                <a:solidFill>
                  <a:schemeClr val="bg1"/>
                </a:solidFill>
              </a:rPr>
              <a:t>, </a:t>
            </a:r>
            <a:br>
              <a:rPr lang="ru-RU" sz="1200" dirty="0">
                <a:solidFill>
                  <a:schemeClr val="bg1"/>
                </a:solidFill>
              </a:rPr>
            </a:br>
            <a:r>
              <a:rPr lang="ru-RU" sz="1200" dirty="0">
                <a:solidFill>
                  <a:schemeClr val="bg1"/>
                </a:solidFill>
              </a:rPr>
              <a:t>который обеспечивает революционно новый уровень сервиса</a:t>
            </a: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1475656" y="627534"/>
            <a:ext cx="7416824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5652120" y="2767342"/>
            <a:ext cx="292736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solidFill>
                  <a:srgbClr val="E74825"/>
                </a:solidFill>
              </a:rPr>
              <a:t>Главная особенность – </a:t>
            </a:r>
            <a:r>
              <a:rPr lang="ru-RU" sz="1300" dirty="0">
                <a:solidFill>
                  <a:srgbClr val="561C0E"/>
                </a:solidFill>
              </a:rPr>
              <a:t>расширенный перечень услуг </a:t>
            </a:r>
            <a:br>
              <a:rPr lang="ru-RU" sz="1300" dirty="0">
                <a:solidFill>
                  <a:srgbClr val="561C0E"/>
                </a:solidFill>
              </a:rPr>
            </a:br>
            <a:r>
              <a:rPr lang="ru-RU" sz="1300" dirty="0">
                <a:solidFill>
                  <a:srgbClr val="561C0E"/>
                </a:solidFill>
              </a:rPr>
              <a:t>и дополнительных сервисов</a:t>
            </a:r>
            <a:endParaRPr lang="en-US" sz="1300" dirty="0">
              <a:solidFill>
                <a:srgbClr val="561C0E"/>
              </a:solidFill>
            </a:endParaRPr>
          </a:p>
          <a:p>
            <a:endParaRPr lang="ru-RU" sz="1300" dirty="0">
              <a:solidFill>
                <a:srgbClr val="561C0E"/>
              </a:solidFill>
            </a:endParaRPr>
          </a:p>
          <a:p>
            <a:endParaRPr lang="ru-RU" sz="1300" dirty="0">
              <a:solidFill>
                <a:schemeClr val="bg1"/>
              </a:solidFill>
            </a:endParaRPr>
          </a:p>
        </p:txBody>
      </p:sp>
      <p:grpSp>
        <p:nvGrpSpPr>
          <p:cNvPr id="67" name="Группа 66"/>
          <p:cNvGrpSpPr/>
          <p:nvPr/>
        </p:nvGrpSpPr>
        <p:grpSpPr>
          <a:xfrm>
            <a:off x="323528" y="411510"/>
            <a:ext cx="1008112" cy="1152128"/>
            <a:chOff x="251519" y="771550"/>
            <a:chExt cx="871736" cy="976574"/>
          </a:xfrm>
        </p:grpSpPr>
        <p:sp>
          <p:nvSpPr>
            <p:cNvPr id="68" name="Полилиния 67"/>
            <p:cNvSpPr/>
            <p:nvPr/>
          </p:nvSpPr>
          <p:spPr>
            <a:xfrm>
              <a:off x="251519" y="771550"/>
              <a:ext cx="855753" cy="976574"/>
            </a:xfrm>
            <a:custGeom>
              <a:avLst/>
              <a:gdLst/>
              <a:ahLst/>
              <a:cxnLst/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олилиния 68"/>
            <p:cNvSpPr/>
            <p:nvPr/>
          </p:nvSpPr>
          <p:spPr>
            <a:xfrm>
              <a:off x="251520" y="771550"/>
              <a:ext cx="871735" cy="308176"/>
            </a:xfrm>
            <a:custGeom>
              <a:avLst/>
              <a:gdLst/>
              <a:ahLst/>
              <a:cxnLst/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0" name="Рисунок 6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97" b="-252"/>
          <a:stretch/>
        </p:blipFill>
        <p:spPr>
          <a:xfrm>
            <a:off x="4397664" y="771550"/>
            <a:ext cx="2046544" cy="1447491"/>
          </a:xfrm>
          <a:prstGeom prst="rect">
            <a:avLst/>
          </a:prstGeom>
        </p:spPr>
      </p:pic>
      <p:grpSp>
        <p:nvGrpSpPr>
          <p:cNvPr id="71" name="Группа 70"/>
          <p:cNvGrpSpPr/>
          <p:nvPr/>
        </p:nvGrpSpPr>
        <p:grpSpPr>
          <a:xfrm>
            <a:off x="6372200" y="3723878"/>
            <a:ext cx="658368" cy="648072"/>
            <a:chOff x="6372200" y="3723878"/>
            <a:chExt cx="658368" cy="648072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2200" y="3723878"/>
              <a:ext cx="612806" cy="553703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72200" y="4250030"/>
              <a:ext cx="658368" cy="1219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323527" y="2715767"/>
            <a:ext cx="4938103" cy="792087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61" y="771550"/>
            <a:ext cx="2880320" cy="166092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856" y="771550"/>
            <a:ext cx="2809485" cy="165299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771550"/>
            <a:ext cx="3019393" cy="1649948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 flipV="1">
            <a:off x="323528" y="3651870"/>
            <a:ext cx="8568952" cy="936104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7884368" y="1635646"/>
            <a:ext cx="1008112" cy="1152128"/>
            <a:chOff x="7144372" y="3317086"/>
            <a:chExt cx="1687116" cy="1656184"/>
          </a:xfrm>
        </p:grpSpPr>
        <p:sp>
          <p:nvSpPr>
            <p:cNvPr id="38" name="Полилиния 37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олилиния 38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23528" y="411510"/>
            <a:ext cx="1008112" cy="1152128"/>
            <a:chOff x="251519" y="771550"/>
            <a:chExt cx="871736" cy="976574"/>
          </a:xfrm>
        </p:grpSpPr>
        <p:sp>
          <p:nvSpPr>
            <p:cNvPr id="41" name="Полилиния 40"/>
            <p:cNvSpPr/>
            <p:nvPr/>
          </p:nvSpPr>
          <p:spPr>
            <a:xfrm>
              <a:off x="251519" y="771550"/>
              <a:ext cx="855753" cy="976574"/>
            </a:xfrm>
            <a:custGeom>
              <a:avLst/>
              <a:gdLst/>
              <a:ahLst/>
              <a:cxnLst/>
              <a:rect l="l" t="t" r="r" b="b"/>
              <a:pathLst>
                <a:path w="1656184" h="1656184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Полилиния 41"/>
            <p:cNvSpPr/>
            <p:nvPr/>
          </p:nvSpPr>
          <p:spPr>
            <a:xfrm>
              <a:off x="251520" y="771550"/>
              <a:ext cx="871735" cy="308176"/>
            </a:xfrm>
            <a:custGeom>
              <a:avLst/>
              <a:gdLst/>
              <a:ahLst/>
              <a:cxnLst/>
              <a:rect l="l" t="t" r="r" b="b"/>
              <a:pathLst>
                <a:path w="1687115" h="522639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2915816" y="267494"/>
            <a:ext cx="5976664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>
                <a:solidFill>
                  <a:srgbClr val="561C0E"/>
                </a:solidFill>
              </a:rPr>
              <a:t>ДВОРЕЦ ГОСУСЛУГ НА ВДНХ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601020" y="4659982"/>
            <a:ext cx="2269202" cy="346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000" b="1" i="1" dirty="0">
                <a:solidFill>
                  <a:srgbClr val="E74825"/>
                </a:solidFill>
              </a:rPr>
              <a:t>Дополнительные возможности</a:t>
            </a:r>
          </a:p>
        </p:txBody>
      </p:sp>
      <p:sp>
        <p:nvSpPr>
          <p:cNvPr id="46" name="Заголовок 13"/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t>19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2926080" y="4813324"/>
            <a:ext cx="5030296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467544" y="2787774"/>
            <a:ext cx="4896544" cy="601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</a:rPr>
              <a:t>Дворец </a:t>
            </a:r>
            <a:r>
              <a:rPr lang="ru-RU" sz="1100" b="1" dirty="0" err="1">
                <a:solidFill>
                  <a:schemeClr val="bg1"/>
                </a:solidFill>
              </a:rPr>
              <a:t>госуслуг</a:t>
            </a:r>
            <a:r>
              <a:rPr lang="ru-RU" sz="1100" b="1" dirty="0">
                <a:solidFill>
                  <a:schemeClr val="bg1"/>
                </a:solidFill>
              </a:rPr>
              <a:t> появился в одном из самых любимых мест горожан – на ВДНХ: </a:t>
            </a:r>
            <a:r>
              <a:rPr lang="ru-RU" sz="1100" dirty="0">
                <a:solidFill>
                  <a:schemeClr val="bg1"/>
                </a:solidFill>
              </a:rPr>
              <a:t>теперь москвичи могут не только отдохнуть 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и провести время с семьей, но и получить государственные услуги</a:t>
            </a: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1475656" y="627534"/>
            <a:ext cx="7416824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5394248" y="2787774"/>
            <a:ext cx="3528392" cy="880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>
                <a:solidFill>
                  <a:srgbClr val="561C0E"/>
                </a:solidFill>
              </a:rPr>
              <a:t>Во Дворце </a:t>
            </a:r>
            <a:r>
              <a:rPr lang="ru-RU" sz="1050" dirty="0" err="1">
                <a:solidFill>
                  <a:srgbClr val="561C0E"/>
                </a:solidFill>
              </a:rPr>
              <a:t>госуслуг</a:t>
            </a:r>
            <a:r>
              <a:rPr lang="ru-RU" sz="1050" dirty="0">
                <a:solidFill>
                  <a:srgbClr val="561C0E"/>
                </a:solidFill>
              </a:rPr>
              <a:t> жители могут получить </a:t>
            </a:r>
            <a:br>
              <a:rPr lang="ru-RU" sz="1050" dirty="0">
                <a:solidFill>
                  <a:srgbClr val="561C0E"/>
                </a:solidFill>
              </a:rPr>
            </a:br>
            <a:r>
              <a:rPr lang="ru-RU" sz="1050" b="1" dirty="0">
                <a:solidFill>
                  <a:srgbClr val="E74825"/>
                </a:solidFill>
              </a:rPr>
              <a:t>более 280 государственных услуг, </a:t>
            </a:r>
            <a:r>
              <a:rPr lang="ru-RU" sz="1050" dirty="0">
                <a:solidFill>
                  <a:srgbClr val="561C0E"/>
                </a:solidFill>
              </a:rPr>
              <a:t>а также уникальную услугу </a:t>
            </a:r>
            <a:r>
              <a:rPr lang="ru-RU" sz="1050" dirty="0" err="1">
                <a:solidFill>
                  <a:srgbClr val="561C0E"/>
                </a:solidFill>
              </a:rPr>
              <a:t>Росреестра</a:t>
            </a:r>
            <a:r>
              <a:rPr lang="ru-RU" sz="1050" dirty="0">
                <a:solidFill>
                  <a:srgbClr val="561C0E"/>
                </a:solidFill>
              </a:rPr>
              <a:t> и воспользоваться дополнительными сервисами в новом формате</a:t>
            </a:r>
          </a:p>
          <a:p>
            <a:endParaRPr lang="ru-RU" sz="1050" dirty="0">
              <a:solidFill>
                <a:srgbClr val="561C0E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552128" y="3723878"/>
            <a:ext cx="2717870" cy="74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>
              <a:lnSpc>
                <a:spcPts val="11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торжественное вручение паспортов 14-летним</a:t>
            </a:r>
          </a:p>
          <a:p>
            <a:pPr marL="360000">
              <a:lnSpc>
                <a:spcPts val="1100"/>
              </a:lnSpc>
              <a:spcAft>
                <a:spcPts val="500"/>
              </a:spcAft>
            </a:pPr>
            <a:r>
              <a:rPr lang="ru-RU" sz="1100" i="1" spc="-50" dirty="0">
                <a:solidFill>
                  <a:srgbClr val="561C0E"/>
                </a:solidFill>
              </a:rPr>
              <a:t>Музейно-выставочный комплекс </a:t>
            </a:r>
            <a:br>
              <a:rPr lang="ru-RU" sz="1100" i="1" spc="-50" dirty="0">
                <a:solidFill>
                  <a:srgbClr val="561C0E"/>
                </a:solidFill>
              </a:rPr>
            </a:br>
            <a:r>
              <a:rPr lang="ru-RU" sz="1100" i="1" spc="-50" dirty="0">
                <a:solidFill>
                  <a:srgbClr val="561C0E"/>
                </a:solidFill>
              </a:rPr>
              <a:t>истории государственной службы </a:t>
            </a: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76563" y="3718430"/>
            <a:ext cx="223794" cy="316433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439887" y="3723878"/>
            <a:ext cx="3359988" cy="730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>
              <a:lnSpc>
                <a:spcPts val="11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регистрация прав собственности </a:t>
            </a:r>
            <a:br>
              <a:rPr lang="ru-RU" sz="1100" i="1" dirty="0">
                <a:solidFill>
                  <a:srgbClr val="561C0E"/>
                </a:solidFill>
              </a:rPr>
            </a:br>
            <a:r>
              <a:rPr lang="ru-RU" sz="1100" i="1" dirty="0">
                <a:solidFill>
                  <a:srgbClr val="561C0E"/>
                </a:solidFill>
              </a:rPr>
              <a:t>на объекты недвижимости по России</a:t>
            </a:r>
          </a:p>
          <a:p>
            <a:pPr marL="360000">
              <a:lnSpc>
                <a:spcPts val="11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возможность безналичной оплаты </a:t>
            </a:r>
            <a:br>
              <a:rPr lang="ru-RU" sz="1100" i="1" dirty="0">
                <a:solidFill>
                  <a:srgbClr val="561C0E"/>
                </a:solidFill>
              </a:rPr>
            </a:br>
            <a:r>
              <a:rPr lang="ru-RU" sz="1100" i="1" dirty="0">
                <a:solidFill>
                  <a:srgbClr val="561C0E"/>
                </a:solidFill>
              </a:rPr>
              <a:t>госпошлин в окнах приема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204374" y="3723878"/>
            <a:ext cx="3359988" cy="7936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>
              <a:lnSpc>
                <a:spcPts val="11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Учебный центр </a:t>
            </a:r>
            <a:r>
              <a:rPr lang="en-US" sz="1100" i="1" dirty="0">
                <a:solidFill>
                  <a:srgbClr val="561C0E"/>
                </a:solidFill>
              </a:rPr>
              <a:t/>
            </a:r>
            <a:br>
              <a:rPr lang="en-US" sz="1100" i="1" dirty="0">
                <a:solidFill>
                  <a:srgbClr val="561C0E"/>
                </a:solidFill>
              </a:rPr>
            </a:br>
            <a:r>
              <a:rPr lang="ru-RU" sz="1100" i="1" dirty="0">
                <a:solidFill>
                  <a:srgbClr val="561C0E"/>
                </a:solidFill>
              </a:rPr>
              <a:t>для сотрудников</a:t>
            </a:r>
          </a:p>
          <a:p>
            <a:pPr marL="360000">
              <a:lnSpc>
                <a:spcPts val="11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просторный конференц-зал</a:t>
            </a:r>
          </a:p>
          <a:p>
            <a:pPr marL="360000">
              <a:lnSpc>
                <a:spcPts val="1100"/>
              </a:lnSpc>
              <a:spcAft>
                <a:spcPts val="500"/>
              </a:spcAft>
            </a:pPr>
            <a:r>
              <a:rPr lang="ru-RU" sz="1100" i="1" dirty="0">
                <a:solidFill>
                  <a:srgbClr val="561C0E"/>
                </a:solidFill>
              </a:rPr>
              <a:t>зона отдыха и детский уголок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4347" y="3718430"/>
            <a:ext cx="223794" cy="316433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4347" y="4061107"/>
            <a:ext cx="223794" cy="31643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35622" y="3651870"/>
            <a:ext cx="223794" cy="316433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35622" y="3954102"/>
            <a:ext cx="223794" cy="31643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76563" y="4061107"/>
            <a:ext cx="223794" cy="31643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35622" y="4195302"/>
            <a:ext cx="223794" cy="3164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"/>
          <p:cNvSpPr/>
          <p:nvPr/>
        </p:nvSpPr>
        <p:spPr>
          <a:xfrm>
            <a:off x="394636" y="948925"/>
            <a:ext cx="1823370" cy="504738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  <a:effectLst>
            <a:innerShdw blurRad="76200">
              <a:prstClr val="black">
                <a:alpha val="19000"/>
              </a:prstClr>
            </a:inn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4109" y="624515"/>
            <a:ext cx="3306363" cy="154669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"/>
          <p:cNvSpPr/>
          <p:nvPr/>
        </p:nvSpPr>
        <p:spPr>
          <a:xfrm>
            <a:off x="6402584" y="1756708"/>
            <a:ext cx="2417912" cy="4144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D965F"/>
          </a:solidFill>
          <a:ln>
            <a:noFill/>
          </a:ln>
          <a:effectLst>
            <a:innerShdw blurRad="76200">
              <a:prstClr val="black">
                <a:alpha val="19000"/>
              </a:prstClr>
            </a:inn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" name="Google Shape;139;p2"/>
          <p:cNvGrpSpPr/>
          <p:nvPr/>
        </p:nvGrpSpPr>
        <p:grpSpPr>
          <a:xfrm flipH="1">
            <a:off x="7309077" y="146346"/>
            <a:ext cx="1523020" cy="1523020"/>
            <a:chOff x="395536" y="195486"/>
            <a:chExt cx="1687116" cy="1656184"/>
          </a:xfrm>
        </p:grpSpPr>
        <p:sp>
          <p:nvSpPr>
            <p:cNvPr id="140" name="Google Shape;140;p2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" name="Google Shape;142;p2"/>
          <p:cNvSpPr txBox="1"/>
          <p:nvPr/>
        </p:nvSpPr>
        <p:spPr>
          <a:xfrm>
            <a:off x="6608432" y="1880878"/>
            <a:ext cx="2213487" cy="19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НАШИ ВОЗМОЖНОСТИ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4" name="Google Shape;144;p2"/>
          <p:cNvCxnSpPr/>
          <p:nvPr/>
        </p:nvCxnSpPr>
        <p:spPr>
          <a:xfrm flipV="1">
            <a:off x="1547664" y="613243"/>
            <a:ext cx="3900636" cy="14292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45" name="Google Shape;145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267494"/>
            <a:ext cx="1196268" cy="50883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"/>
          <p:cNvSpPr txBox="1"/>
          <p:nvPr/>
        </p:nvSpPr>
        <p:spPr>
          <a:xfrm>
            <a:off x="590842" y="1110536"/>
            <a:ext cx="1678745" cy="191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НАШИ ЦЕНТРЫ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"/>
          <p:cNvSpPr/>
          <p:nvPr/>
        </p:nvSpPr>
        <p:spPr>
          <a:xfrm>
            <a:off x="6724899" y="2327338"/>
            <a:ext cx="1313704" cy="501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ru-RU"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</a:t>
            </a:r>
            <a:r>
              <a:rPr lang="ru-RU"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280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"/>
          <p:cNvSpPr/>
          <p:nvPr/>
        </p:nvSpPr>
        <p:spPr>
          <a:xfrm>
            <a:off x="7746134" y="2556903"/>
            <a:ext cx="1526353" cy="23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услуг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2" name="Google Shape;152;p2"/>
          <p:cNvGrpSpPr/>
          <p:nvPr/>
        </p:nvGrpSpPr>
        <p:grpSpPr>
          <a:xfrm>
            <a:off x="6762410" y="3959950"/>
            <a:ext cx="1905216" cy="638740"/>
            <a:chOff x="5291480" y="1960277"/>
            <a:chExt cx="1985877" cy="665782"/>
          </a:xfrm>
        </p:grpSpPr>
        <p:sp>
          <p:nvSpPr>
            <p:cNvPr id="153" name="Google Shape;153;p2"/>
            <p:cNvSpPr/>
            <p:nvPr/>
          </p:nvSpPr>
          <p:spPr>
            <a:xfrm>
              <a:off x="5291480" y="1960277"/>
              <a:ext cx="1780809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~70000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525317" y="2375829"/>
              <a:ext cx="1752040" cy="2502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посетителей в день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5" name="Google Shape;155;p2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4987" y="2292412"/>
            <a:ext cx="556543" cy="556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2459" y="4011259"/>
            <a:ext cx="540265" cy="540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06154" y="2904220"/>
            <a:ext cx="936106" cy="93610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"/>
          <p:cNvSpPr txBox="1"/>
          <p:nvPr/>
        </p:nvSpPr>
        <p:spPr>
          <a:xfrm>
            <a:off x="3986803" y="900551"/>
            <a:ext cx="993037" cy="40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marR="508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центр</a:t>
            </a:r>
            <a:r>
              <a:rPr lang="ru-RU" sz="1200" dirty="0">
                <a:solidFill>
                  <a:schemeClr val="dk2"/>
                </a:solidFill>
              </a:rPr>
              <a:t>а</a:t>
            </a:r>
            <a:r>
              <a:rPr lang="ru-RU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b="0" i="0" u="none" strike="noStrike" cap="none" dirty="0" err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госуслуг</a:t>
            </a:r>
            <a:endParaRPr sz="12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3035931" y="831908"/>
            <a:ext cx="1078389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3200" b="1" dirty="0">
                <a:solidFill>
                  <a:srgbClr val="E74825"/>
                </a:solidFill>
              </a:rPr>
              <a:t>134</a:t>
            </a:r>
            <a:endParaRPr sz="3200" b="1" i="0" u="none" strike="noStrike" cap="none" dirty="0">
              <a:solidFill>
                <a:srgbClr val="E74825"/>
              </a:solidFill>
              <a:sym typeface="Arial"/>
            </a:endParaRPr>
          </a:p>
        </p:txBody>
      </p:sp>
      <p:pic>
        <p:nvPicPr>
          <p:cNvPr id="163" name="Google Shape;163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47261" y="929843"/>
            <a:ext cx="612508" cy="60822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"/>
          <p:cNvSpPr txBox="1"/>
          <p:nvPr/>
        </p:nvSpPr>
        <p:spPr>
          <a:xfrm>
            <a:off x="1655298" y="3044242"/>
            <a:ext cx="868828" cy="453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indent="0" algn="ctr">
              <a:buNone/>
            </a:pPr>
            <a:r>
              <a:rPr lang="ru-RU" sz="900" b="1" dirty="0">
                <a:solidFill>
                  <a:schemeClr val="accent2"/>
                </a:solidFill>
              </a:rPr>
              <a:t>ФЛАГМАНЫ </a:t>
            </a:r>
            <a:br>
              <a:rPr lang="ru-RU" sz="900" b="1" dirty="0">
                <a:solidFill>
                  <a:schemeClr val="accent2"/>
                </a:solidFill>
              </a:rPr>
            </a:br>
            <a:r>
              <a:rPr lang="ru-RU" sz="900" b="1" dirty="0">
                <a:solidFill>
                  <a:schemeClr val="accent2"/>
                </a:solidFill>
              </a:rPr>
              <a:t>И ДВОРЕЦ ГОСУСЛУГ</a:t>
            </a:r>
          </a:p>
        </p:txBody>
      </p:sp>
      <p:grpSp>
        <p:nvGrpSpPr>
          <p:cNvPr id="166" name="Google Shape;166;p2"/>
          <p:cNvGrpSpPr/>
          <p:nvPr/>
        </p:nvGrpSpPr>
        <p:grpSpPr>
          <a:xfrm>
            <a:off x="1431051" y="1581877"/>
            <a:ext cx="2124312" cy="2986784"/>
            <a:chOff x="-1862401" y="4366438"/>
            <a:chExt cx="2214205" cy="3113181"/>
          </a:xfrm>
        </p:grpSpPr>
        <p:sp>
          <p:nvSpPr>
            <p:cNvPr id="49" name="Google Shape;167;p2"/>
            <p:cNvSpPr/>
            <p:nvPr/>
          </p:nvSpPr>
          <p:spPr>
            <a:xfrm>
              <a:off x="48811" y="4366438"/>
              <a:ext cx="278554" cy="609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ru-RU" sz="32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67;p2"/>
            <p:cNvSpPr/>
            <p:nvPr/>
          </p:nvSpPr>
          <p:spPr>
            <a:xfrm>
              <a:off x="73250" y="5047438"/>
              <a:ext cx="278554" cy="609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ru-RU" sz="32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67;p2"/>
            <p:cNvSpPr/>
            <p:nvPr/>
          </p:nvSpPr>
          <p:spPr>
            <a:xfrm>
              <a:off x="-1862401" y="6870139"/>
              <a:ext cx="278554" cy="6094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ru-RU" sz="32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endParaRPr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68;p2"/>
            <p:cNvSpPr/>
            <p:nvPr/>
          </p:nvSpPr>
          <p:spPr>
            <a:xfrm>
              <a:off x="-1648281" y="6912916"/>
              <a:ext cx="918262" cy="4811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ru-RU" sz="12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дней </a:t>
              </a:r>
              <a:br>
                <a:rPr lang="ru-RU" sz="12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2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в неделю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9" name="Google Shape;169;p2"/>
          <p:cNvSpPr txBox="1"/>
          <p:nvPr/>
        </p:nvSpPr>
        <p:spPr>
          <a:xfrm>
            <a:off x="476338" y="2602315"/>
            <a:ext cx="1200064" cy="38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80000"/>
              </a:lnSpc>
              <a:buClr>
                <a:srgbClr val="E74825"/>
              </a:buClr>
              <a:buSzPts val="2000"/>
            </a:pP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С</a:t>
            </a:r>
            <a:r>
              <a:rPr lang="ru-RU" sz="2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08:00</a:t>
            </a:r>
            <a:br>
              <a:rPr lang="ru-RU" sz="2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ru-RU" sz="1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20:00</a:t>
            </a:r>
            <a:endParaRPr sz="20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65766" y="1779663"/>
            <a:ext cx="599870" cy="5998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p2"/>
          <p:cNvGrpSpPr/>
          <p:nvPr/>
        </p:nvGrpSpPr>
        <p:grpSpPr>
          <a:xfrm>
            <a:off x="3816937" y="3014263"/>
            <a:ext cx="1659527" cy="649402"/>
            <a:chOff x="4257825" y="2050182"/>
            <a:chExt cx="1729787" cy="676895"/>
          </a:xfrm>
        </p:grpSpPr>
        <p:sp>
          <p:nvSpPr>
            <p:cNvPr id="174" name="Google Shape;174;p2"/>
            <p:cNvSpPr/>
            <p:nvPr/>
          </p:nvSpPr>
          <p:spPr>
            <a:xfrm>
              <a:off x="4257825" y="2050182"/>
              <a:ext cx="1729787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&gt;10500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492719" y="2438351"/>
              <a:ext cx="1296423" cy="288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 dirty="0">
                  <a:solidFill>
                    <a:srgbClr val="561C0E"/>
                  </a:solidFill>
                  <a:latin typeface="Arial"/>
                  <a:ea typeface="Arial"/>
                  <a:cs typeface="Arial"/>
                  <a:sym typeface="Arial"/>
                </a:rPr>
                <a:t>сотрудников</a:t>
              </a:r>
              <a:endParaRPr sz="14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6" name="Google Shape;176;p2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6155" y="3095509"/>
            <a:ext cx="570741" cy="5747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7" name="Google Shape;177;p2"/>
          <p:cNvGrpSpPr/>
          <p:nvPr/>
        </p:nvGrpSpPr>
        <p:grpSpPr>
          <a:xfrm>
            <a:off x="3788953" y="3948443"/>
            <a:ext cx="1597687" cy="644713"/>
            <a:chOff x="5347939" y="1758239"/>
            <a:chExt cx="1665329" cy="672008"/>
          </a:xfrm>
        </p:grpSpPr>
        <p:sp>
          <p:nvSpPr>
            <p:cNvPr id="178" name="Google Shape;178;p2"/>
            <p:cNvSpPr/>
            <p:nvPr/>
          </p:nvSpPr>
          <p:spPr>
            <a:xfrm>
              <a:off x="5347939" y="1758239"/>
              <a:ext cx="1665329" cy="481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ru-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&gt;7000</a:t>
              </a:r>
              <a:endParaRPr sz="2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5661039" y="2141521"/>
              <a:ext cx="1269258" cy="2887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окон приема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80" name="Google Shape;180;p2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8752" y="3998221"/>
            <a:ext cx="540701" cy="54070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"/>
          <p:cNvSpPr/>
          <p:nvPr/>
        </p:nvSpPr>
        <p:spPr>
          <a:xfrm>
            <a:off x="6891301" y="3179589"/>
            <a:ext cx="176083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услуг без привязки </a:t>
            </a:r>
            <a:br>
              <a:rPr lang="ru-RU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 месту жительства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"/>
          <p:cNvSpPr txBox="1"/>
          <p:nvPr/>
        </p:nvSpPr>
        <p:spPr>
          <a:xfrm>
            <a:off x="3245335" y="1308129"/>
            <a:ext cx="1207311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" b="1" dirty="0">
                <a:solidFill>
                  <a:srgbClr val="E74825"/>
                </a:solidFill>
              </a:rPr>
              <a:t>в том числе</a:t>
            </a:r>
            <a:endParaRPr sz="1050" b="1" dirty="0">
              <a:solidFill>
                <a:srgbClr val="E74825"/>
              </a:solidFill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2732750" y="4803998"/>
            <a:ext cx="6144768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5905500" y="2944837"/>
            <a:ext cx="2868050" cy="877333"/>
            <a:chOff x="6074340" y="2949392"/>
            <a:chExt cx="2699210" cy="872778"/>
          </a:xfrm>
        </p:grpSpPr>
        <p:sp>
          <p:nvSpPr>
            <p:cNvPr id="146" name="Google Shape;146;p2"/>
            <p:cNvSpPr/>
            <p:nvPr/>
          </p:nvSpPr>
          <p:spPr>
            <a:xfrm>
              <a:off x="6074340" y="2949392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46;p2"/>
            <p:cNvSpPr/>
            <p:nvPr/>
          </p:nvSpPr>
          <p:spPr>
            <a:xfrm>
              <a:off x="6074340" y="3804170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0" name="Рисунок 6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975800"/>
            <a:ext cx="527490" cy="531205"/>
          </a:xfrm>
          <a:prstGeom prst="rect">
            <a:avLst/>
          </a:prstGeom>
        </p:spPr>
      </p:pic>
      <p:sp>
        <p:nvSpPr>
          <p:cNvPr id="83" name="object 27"/>
          <p:cNvSpPr/>
          <p:nvPr/>
        </p:nvSpPr>
        <p:spPr>
          <a:xfrm>
            <a:off x="3649197" y="1636730"/>
            <a:ext cx="2598997" cy="59247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r>
              <a:rPr lang="ru-RU" sz="1200" dirty="0">
                <a:solidFill>
                  <a:srgbClr val="561C0E"/>
                </a:solidFill>
              </a:rPr>
              <a:t>флагманских офисов </a:t>
            </a:r>
            <a:br>
              <a:rPr lang="ru-RU" sz="1200" dirty="0">
                <a:solidFill>
                  <a:srgbClr val="561C0E"/>
                </a:solidFill>
              </a:rPr>
            </a:br>
            <a:r>
              <a:rPr lang="ru-RU" sz="1200" spc="-30" dirty="0">
                <a:solidFill>
                  <a:srgbClr val="561C0E"/>
                </a:solidFill>
              </a:rPr>
              <a:t>ЦАО, ЮЗАО, </a:t>
            </a:r>
            <a:r>
              <a:rPr lang="ru-RU" sz="1200" spc="-40" dirty="0">
                <a:solidFill>
                  <a:srgbClr val="561C0E"/>
                </a:solidFill>
              </a:rPr>
              <a:t>ЮАО, </a:t>
            </a:r>
            <a:br>
              <a:rPr lang="ru-RU" sz="1200" spc="-40" dirty="0">
                <a:solidFill>
                  <a:srgbClr val="561C0E"/>
                </a:solidFill>
              </a:rPr>
            </a:br>
            <a:r>
              <a:rPr lang="ru-RU" sz="1200" spc="-40" dirty="0">
                <a:solidFill>
                  <a:srgbClr val="561C0E"/>
                </a:solidFill>
              </a:rPr>
              <a:t>ВАО, ЮВАО, САО</a:t>
            </a:r>
          </a:p>
        </p:txBody>
      </p:sp>
      <p:sp>
        <p:nvSpPr>
          <p:cNvPr id="84" name="object 27"/>
          <p:cNvSpPr/>
          <p:nvPr/>
        </p:nvSpPr>
        <p:spPr>
          <a:xfrm>
            <a:off x="3649197" y="2302623"/>
            <a:ext cx="2598997" cy="40780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r>
              <a:rPr lang="ru-RU" sz="1200" spc="-40" dirty="0">
                <a:solidFill>
                  <a:srgbClr val="561C0E"/>
                </a:solidFill>
              </a:rPr>
              <a:t>Дворец </a:t>
            </a:r>
            <a:br>
              <a:rPr lang="ru-RU" sz="1200" spc="-40" dirty="0">
                <a:solidFill>
                  <a:srgbClr val="561C0E"/>
                </a:solidFill>
              </a:rPr>
            </a:br>
            <a:r>
              <a:rPr lang="ru-RU" sz="1200" spc="-40" dirty="0">
                <a:solidFill>
                  <a:srgbClr val="561C0E"/>
                </a:solidFill>
              </a:rPr>
              <a:t>на ВДНХ</a:t>
            </a:r>
          </a:p>
        </p:txBody>
      </p:sp>
      <p:sp>
        <p:nvSpPr>
          <p:cNvPr id="88" name="Google Shape;164;p2"/>
          <p:cNvSpPr txBox="1"/>
          <p:nvPr/>
        </p:nvSpPr>
        <p:spPr>
          <a:xfrm>
            <a:off x="684628" y="3044242"/>
            <a:ext cx="651803" cy="17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0" indent="0" algn="ctr">
              <a:buNone/>
            </a:pPr>
            <a:r>
              <a:rPr lang="ru-RU" sz="900" b="1" dirty="0">
                <a:solidFill>
                  <a:schemeClr val="accent2"/>
                </a:solidFill>
              </a:rPr>
              <a:t>ЦЕНТРЫ</a:t>
            </a:r>
          </a:p>
        </p:txBody>
      </p:sp>
      <p:sp>
        <p:nvSpPr>
          <p:cNvPr id="93" name="Google Shape;169;p2"/>
          <p:cNvSpPr txBox="1"/>
          <p:nvPr/>
        </p:nvSpPr>
        <p:spPr>
          <a:xfrm>
            <a:off x="1538139" y="2602315"/>
            <a:ext cx="1200064" cy="389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>
              <a:lnSpc>
                <a:spcPct val="80000"/>
              </a:lnSpc>
              <a:buClr>
                <a:srgbClr val="E74825"/>
              </a:buClr>
              <a:buSzPts val="2000"/>
            </a:pP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С</a:t>
            </a:r>
            <a:r>
              <a:rPr lang="ru-RU" sz="2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10:00</a:t>
            </a:r>
            <a:br>
              <a:rPr lang="ru-RU" sz="2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до</a:t>
            </a:r>
            <a:r>
              <a:rPr lang="ru-RU" sz="1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0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22:00</a:t>
            </a:r>
            <a:endParaRPr sz="20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001108" y="2944837"/>
            <a:ext cx="2461480" cy="877333"/>
            <a:chOff x="2843808" y="2949392"/>
            <a:chExt cx="2699210" cy="872778"/>
          </a:xfrm>
        </p:grpSpPr>
        <p:sp>
          <p:nvSpPr>
            <p:cNvPr id="95" name="Google Shape;146;p2"/>
            <p:cNvSpPr/>
            <p:nvPr/>
          </p:nvSpPr>
          <p:spPr>
            <a:xfrm>
              <a:off x="2843808" y="2949392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46;p2"/>
            <p:cNvSpPr/>
            <p:nvPr/>
          </p:nvSpPr>
          <p:spPr>
            <a:xfrm>
              <a:off x="2843808" y="3804170"/>
              <a:ext cx="2699210" cy="18000"/>
            </a:xfrm>
            <a:prstGeom prst="rect">
              <a:avLst/>
            </a:pr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46;p2"/>
          <p:cNvSpPr/>
          <p:nvPr/>
        </p:nvSpPr>
        <p:spPr>
          <a:xfrm>
            <a:off x="393895" y="3804170"/>
            <a:ext cx="2278967" cy="18000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843808" y="915566"/>
            <a:ext cx="2952328" cy="1296144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059832" y="1059582"/>
            <a:ext cx="2736304" cy="930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E74825"/>
                </a:solidFill>
              </a:rPr>
              <a:t>Московские центры </a:t>
            </a:r>
            <a:br>
              <a:rPr lang="ru-RU" sz="1400" b="1" dirty="0">
                <a:solidFill>
                  <a:srgbClr val="E74825"/>
                </a:solidFill>
              </a:rPr>
            </a:br>
            <a:r>
              <a:rPr lang="ru-RU" sz="1400" b="1" dirty="0">
                <a:solidFill>
                  <a:srgbClr val="E74825"/>
                </a:solidFill>
              </a:rPr>
              <a:t>«Мои Документы» — 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dirty="0"/>
              <a:t>лидеры в стране и мире </a:t>
            </a:r>
            <a:br>
              <a:rPr lang="ru-RU" sz="1400" dirty="0"/>
            </a:br>
            <a:r>
              <a:rPr lang="ru-RU" sz="1400" dirty="0"/>
              <a:t>по предоставлению </a:t>
            </a:r>
            <a:r>
              <a:rPr lang="ru-RU" sz="1400" dirty="0" err="1"/>
              <a:t>госуслуг</a:t>
            </a:r>
            <a:endParaRPr lang="ru-RU" sz="14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7544" y="1203598"/>
            <a:ext cx="2259718" cy="790486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259171" y="627534"/>
            <a:ext cx="5536965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251520" y="267494"/>
            <a:ext cx="6030416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ПРИНЦИПЫ РАБОТЫ ЦЕНТРОВ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1560" y="4659982"/>
            <a:ext cx="3240360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Принцип работы и результаты</a:t>
            </a:r>
          </a:p>
        </p:txBody>
      </p:sp>
      <p:sp>
        <p:nvSpPr>
          <p:cNvPr id="23" name="Заголовок 13"/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t>20</a:t>
            </a:fld>
            <a:endParaRPr lang="ru-RU" sz="1800" dirty="0">
              <a:solidFill>
                <a:srgbClr val="F8F0E8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00392" y="4659982"/>
            <a:ext cx="835220" cy="355262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95536" y="2341437"/>
            <a:ext cx="2376264" cy="1958505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3"/>
          <p:cNvSpPr>
            <a:spLocks noGrp="1" noEditPoints="1"/>
          </p:cNvSpPr>
          <p:nvPr>
            <p:ph type="body" idx="4294967295"/>
          </p:nvPr>
        </p:nvSpPr>
        <p:spPr>
          <a:xfrm>
            <a:off x="559978" y="2398213"/>
            <a:ext cx="2037855" cy="1886497"/>
          </a:xfrm>
          <a:prstGeom prst="rect">
            <a:avLst/>
          </a:prstGeom>
        </p:spPr>
        <p:txBody>
          <a:bodyPr>
            <a:noAutofit/>
          </a:bodyPr>
          <a:lstStyle/>
          <a:p>
            <a:pPr marL="139700" indent="0" defTabSz="914400">
              <a:spcBef>
                <a:spcPts val="600"/>
              </a:spcBef>
              <a:buNone/>
            </a:pPr>
            <a:r>
              <a:rPr lang="ru-RU" cap="none" dirty="0">
                <a:solidFill>
                  <a:schemeClr val="bg1"/>
                </a:solidFill>
              </a:rPr>
              <a:t>Искренний сервис —  </a:t>
            </a:r>
            <a:br>
              <a:rPr lang="ru-RU" cap="none" dirty="0">
                <a:solidFill>
                  <a:schemeClr val="bg1"/>
                </a:solidFill>
              </a:rPr>
            </a:br>
            <a:r>
              <a:rPr lang="ru-RU" b="0" cap="none" dirty="0">
                <a:solidFill>
                  <a:schemeClr val="bg1"/>
                </a:solidFill>
              </a:rPr>
              <a:t>это умение смотреть на ситуацию </a:t>
            </a:r>
            <a:br>
              <a:rPr lang="ru-RU" b="0" cap="none" dirty="0">
                <a:solidFill>
                  <a:schemeClr val="bg1"/>
                </a:solidFill>
              </a:rPr>
            </a:br>
            <a:r>
              <a:rPr lang="ru-RU" b="0" cap="none" dirty="0">
                <a:solidFill>
                  <a:schemeClr val="bg1"/>
                </a:solidFill>
              </a:rPr>
              <a:t>с позиции жителя </a:t>
            </a:r>
            <a:br>
              <a:rPr lang="ru-RU" b="0" cap="none" dirty="0">
                <a:solidFill>
                  <a:schemeClr val="bg1"/>
                </a:solidFill>
              </a:rPr>
            </a:br>
            <a:r>
              <a:rPr lang="ru-RU" b="0" cap="none" dirty="0">
                <a:solidFill>
                  <a:schemeClr val="bg1"/>
                </a:solidFill>
              </a:rPr>
              <a:t>и решать задачи </a:t>
            </a:r>
            <a:br>
              <a:rPr lang="ru-RU" b="0" cap="none" dirty="0">
                <a:solidFill>
                  <a:schemeClr val="bg1"/>
                </a:solidFill>
              </a:rPr>
            </a:br>
            <a:r>
              <a:rPr lang="ru-RU" b="0" cap="none" dirty="0">
                <a:solidFill>
                  <a:schemeClr val="bg1"/>
                </a:solidFill>
              </a:rPr>
              <a:t>с точки зрения его интересов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059832" y="2355726"/>
            <a:ext cx="2808312" cy="1901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1300" dirty="0"/>
              <a:t>Специалисты центров всегда помогают посетителям </a:t>
            </a:r>
            <a:br>
              <a:rPr lang="ru-RU" sz="1300" dirty="0"/>
            </a:br>
            <a:r>
              <a:rPr lang="ru-RU" sz="1300" dirty="0"/>
              <a:t>с  улыбкой и заботой. </a:t>
            </a:r>
            <a:br>
              <a:rPr lang="ru-RU" sz="1300" dirty="0"/>
            </a:br>
            <a:r>
              <a:rPr lang="ru-RU" sz="1300" dirty="0"/>
              <a:t>Каждый из более 10 тысяч сотрудников обязан соблюдать </a:t>
            </a:r>
            <a:br>
              <a:rPr lang="ru-RU" sz="1300" dirty="0"/>
            </a:br>
            <a:r>
              <a:rPr lang="ru-RU" sz="1300" b="1" dirty="0">
                <a:solidFill>
                  <a:srgbClr val="E74825"/>
                </a:solidFill>
              </a:rPr>
              <a:t>МОСКОВСКИЙ СТАНДАРТ ГОСУСЛУГ </a:t>
            </a:r>
            <a:r>
              <a:rPr lang="ru-RU" sz="1300" dirty="0"/>
              <a:t>—</a:t>
            </a:r>
            <a:r>
              <a:rPr lang="ru-RU" sz="1300" b="1" dirty="0">
                <a:solidFill>
                  <a:srgbClr val="E74825"/>
                </a:solidFill>
              </a:rPr>
              <a:t> </a:t>
            </a:r>
            <a:r>
              <a:rPr lang="ru-RU" sz="1300" dirty="0"/>
              <a:t>свод правил работы, который утвердил </a:t>
            </a:r>
            <a:br>
              <a:rPr lang="ru-RU" sz="1300" dirty="0"/>
            </a:br>
            <a:r>
              <a:rPr lang="ru-RU" sz="1300" dirty="0"/>
              <a:t>Мэр Москвы С.С. </a:t>
            </a:r>
            <a:r>
              <a:rPr lang="ru-RU" sz="1300" dirty="0" err="1"/>
              <a:t>Собянин</a:t>
            </a:r>
            <a:endParaRPr lang="ru-RU" sz="1300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267494"/>
            <a:ext cx="2657594" cy="4227934"/>
          </a:xfrm>
          <a:prstGeom prst="rect">
            <a:avLst/>
          </a:prstGeom>
          <a:ln>
            <a:solidFill>
              <a:srgbClr val="F8F0E8"/>
            </a:solidFill>
          </a:ln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2987824" y="4813324"/>
            <a:ext cx="5040560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9"/>
          <p:cNvSpPr txBox="1">
            <a:spLocks noGrp="1"/>
          </p:cNvSpPr>
          <p:nvPr>
            <p:ph type="body" idx="1"/>
          </p:nvPr>
        </p:nvSpPr>
        <p:spPr>
          <a:xfrm>
            <a:off x="4355976" y="1995686"/>
            <a:ext cx="4425545" cy="2184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000" rIns="0" bIns="0" anchor="t" anchorCtr="0">
            <a:noAutofit/>
          </a:bodyPr>
          <a:lstStyle/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ru-RU" b="1" dirty="0">
                <a:solidFill>
                  <a:schemeClr val="dk1"/>
                </a:solidFill>
              </a:rPr>
              <a:t>Тренеры Учебного центра </a:t>
            </a:r>
            <a:r>
              <a:rPr lang="ru-RU" dirty="0">
                <a:solidFill>
                  <a:schemeClr val="dk1"/>
                </a:solidFill>
              </a:rPr>
              <a:t>–</a:t>
            </a:r>
            <a:br>
              <a:rPr lang="ru-RU" dirty="0">
                <a:solidFill>
                  <a:schemeClr val="dk1"/>
                </a:solidFill>
              </a:rPr>
            </a:br>
            <a:r>
              <a:rPr lang="ru-RU" dirty="0">
                <a:solidFill>
                  <a:schemeClr val="dk1"/>
                </a:solidFill>
              </a:rPr>
              <a:t>это ранее работавшие в окнах специалисты, которые успешно освоили услуги различных направлений и на основе своего опыта и знаний готовы обучать слушателей, а также профессиональные психологи-тренеры, которые готовы научить новичков и руководителей навыкам эффективной коммуникации, техникам развития стрессоустойчивости и алгоритмам работы                в нестандартных ситуациях.</a:t>
            </a:r>
            <a:endParaRPr dirty="0"/>
          </a:p>
          <a:p>
            <a:pPr marL="0" lvl="0" indent="0" algn="l" rtl="0">
              <a:lnSpc>
                <a:spcPts val="18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</a:pPr>
            <a:endParaRPr dirty="0"/>
          </a:p>
        </p:txBody>
      </p:sp>
      <p:pic>
        <p:nvPicPr>
          <p:cNvPr id="731" name="Google Shape;73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512" y="771550"/>
            <a:ext cx="4172366" cy="3716445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Google Shape;732;p19"/>
          <p:cNvSpPr txBox="1"/>
          <p:nvPr/>
        </p:nvSpPr>
        <p:spPr>
          <a:xfrm>
            <a:off x="4355976" y="826595"/>
            <a:ext cx="4139762" cy="1125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400"/>
              <a:buFont typeface="Arial"/>
              <a:buNone/>
            </a:pPr>
            <a:r>
              <a:rPr lang="ru-RU" sz="14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Качественное корпоративное обучение – основа профессионального предоставления государственных услуг в наших центрах.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</a:pPr>
            <a:endParaRPr sz="1400" b="1" i="0" u="none" strike="noStrike" cap="none" dirty="0">
              <a:solidFill>
                <a:srgbClr val="E7482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19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Принцип работы и результаты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19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sz="1800" b="1" i="0" u="none" strike="noStrike" cap="none" dirty="0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6" name="Google Shape;736;p19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7" name="Google Shape;737;p19"/>
          <p:cNvSpPr/>
          <p:nvPr/>
        </p:nvSpPr>
        <p:spPr>
          <a:xfrm>
            <a:off x="251520" y="267494"/>
            <a:ext cx="595840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УЧЕБНЫЙ ЦЕНТР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8" name="Google Shape;738;p19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987824" y="4813324"/>
            <a:ext cx="5881856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Google Shape;776;p20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076" y="2492170"/>
            <a:ext cx="1556916" cy="1975354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spPr>
      </p:pic>
      <p:grpSp>
        <p:nvGrpSpPr>
          <p:cNvPr id="777" name="Google Shape;777;p20"/>
          <p:cNvGrpSpPr/>
          <p:nvPr/>
        </p:nvGrpSpPr>
        <p:grpSpPr>
          <a:xfrm>
            <a:off x="328281" y="269554"/>
            <a:ext cx="1565834" cy="2083904"/>
            <a:chOff x="1809674" y="122028"/>
            <a:chExt cx="1812356" cy="2380422"/>
          </a:xfrm>
          <a:effectLst>
            <a:outerShdw blurRad="63500" sx="102000" sy="102000" algn="ctr" rotWithShape="0">
              <a:prstClr val="black">
                <a:alpha val="15000"/>
              </a:prstClr>
            </a:outerShdw>
          </a:effectLst>
        </p:grpSpPr>
        <p:pic>
          <p:nvPicPr>
            <p:cNvPr id="778" name="Google Shape;778;p20"/>
            <p:cNvPicPr preferRelativeResize="0"/>
            <p:nvPr/>
          </p:nvPicPr>
          <p:blipFill rotWithShape="1">
            <a:blip r:embed="rId4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09674" y="122028"/>
              <a:ext cx="1812356" cy="20591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9" name="Google Shape;779;p20"/>
            <p:cNvPicPr preferRelativeResize="0"/>
            <p:nvPr/>
          </p:nvPicPr>
          <p:blipFill rotWithShape="1">
            <a:blip r:embed="rId5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09674" y="2179300"/>
              <a:ext cx="1811332" cy="3231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" name="Прямоугольник 39"/>
          <p:cNvSpPr/>
          <p:nvPr/>
        </p:nvSpPr>
        <p:spPr>
          <a:xfrm flipV="1">
            <a:off x="2286000" y="1995686"/>
            <a:ext cx="6606480" cy="2520280"/>
          </a:xfrm>
          <a:prstGeom prst="rect">
            <a:avLst/>
          </a:prstGeom>
          <a:solidFill>
            <a:srgbClr val="F7F7F7"/>
          </a:solidFill>
          <a:ln w="28575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с двумя скругленными противолежащими углами 40"/>
          <p:cNvSpPr/>
          <p:nvPr/>
        </p:nvSpPr>
        <p:spPr>
          <a:xfrm>
            <a:off x="2275249" y="987575"/>
            <a:ext cx="2390536" cy="792087"/>
          </a:xfrm>
          <a:prstGeom prst="round2DiagRect">
            <a:avLst/>
          </a:prstGeom>
          <a:solidFill>
            <a:srgbClr val="CD965F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бъект 6"/>
          <p:cNvSpPr/>
          <p:nvPr/>
        </p:nvSpPr>
        <p:spPr>
          <a:xfrm>
            <a:off x="2563281" y="1203598"/>
            <a:ext cx="3242270" cy="3480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500" cap="none" dirty="0">
                <a:solidFill>
                  <a:schemeClr val="bg1"/>
                </a:solidFill>
              </a:rPr>
              <a:t>8 СПОСОБОВ </a:t>
            </a:r>
          </a:p>
          <a:p>
            <a:pPr marL="0" indent="0">
              <a:buNone/>
            </a:pPr>
            <a:r>
              <a:rPr lang="ru-RU" sz="1500" cap="none" dirty="0">
                <a:solidFill>
                  <a:schemeClr val="bg1"/>
                </a:solidFill>
              </a:rPr>
              <a:t>ОБРАТНОЙ СВЯЗИ 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858981" y="3343896"/>
            <a:ext cx="307974" cy="30797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32948" y="2842996"/>
            <a:ext cx="360040" cy="360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16519" y="2249532"/>
            <a:ext cx="392899" cy="39422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5536980" y="2139702"/>
            <a:ext cx="429667" cy="42966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548405" y="3848114"/>
            <a:ext cx="406817" cy="40681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13654" y="2643758"/>
            <a:ext cx="476319" cy="476319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813292" y="3826318"/>
            <a:ext cx="399353" cy="39935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67298" y="3322923"/>
            <a:ext cx="369031" cy="320812"/>
          </a:xfrm>
          <a:prstGeom prst="rect">
            <a:avLst/>
          </a:prstGeom>
        </p:spPr>
      </p:pic>
      <p:sp>
        <p:nvSpPr>
          <p:cNvPr id="51" name="Объект 6"/>
          <p:cNvSpPr/>
          <p:nvPr/>
        </p:nvSpPr>
        <p:spPr>
          <a:xfrm>
            <a:off x="3466403" y="2142504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Пульты</a:t>
            </a:r>
            <a:br>
              <a:rPr lang="ru-RU" b="0" i="1" cap="none" dirty="0">
                <a:solidFill>
                  <a:srgbClr val="561C0E"/>
                </a:solidFill>
              </a:rPr>
            </a:br>
            <a:r>
              <a:rPr lang="ru-RU" b="0" i="1" cap="none" dirty="0">
                <a:solidFill>
                  <a:srgbClr val="561C0E"/>
                </a:solidFill>
              </a:rPr>
              <a:t>оценки качества</a:t>
            </a:r>
            <a:endParaRPr lang="ru-RU" b="0" i="1" dirty="0">
              <a:solidFill>
                <a:srgbClr val="561C0E"/>
              </a:solidFill>
            </a:endParaRPr>
          </a:p>
        </p:txBody>
      </p:sp>
      <p:sp>
        <p:nvSpPr>
          <p:cNvPr id="52" name="Объект 6"/>
          <p:cNvSpPr/>
          <p:nvPr/>
        </p:nvSpPr>
        <p:spPr>
          <a:xfrm>
            <a:off x="3466403" y="3141374"/>
            <a:ext cx="1262326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0" i="1" cap="none" dirty="0">
                <a:solidFill>
                  <a:srgbClr val="561C0E"/>
                </a:solidFill>
              </a:rPr>
              <a:t>E-mail</a:t>
            </a:r>
            <a:r>
              <a:rPr lang="ru-RU" b="0" i="1" cap="none" dirty="0">
                <a:solidFill>
                  <a:srgbClr val="561C0E"/>
                </a:solidFill>
              </a:rPr>
              <a:t> </a:t>
            </a:r>
            <a:r>
              <a:rPr lang="en-US" b="0" i="1" cap="none" dirty="0">
                <a:solidFill>
                  <a:srgbClr val="561C0E"/>
                </a:solidFill>
              </a:rPr>
              <a:t>/</a:t>
            </a:r>
            <a:r>
              <a:rPr lang="ru-RU" b="0" i="1" cap="none" dirty="0">
                <a:solidFill>
                  <a:srgbClr val="561C0E"/>
                </a:solidFill>
              </a:rPr>
              <a:t> Почта</a:t>
            </a:r>
            <a:endParaRPr lang="ru-RU" b="0" i="1" dirty="0">
              <a:solidFill>
                <a:srgbClr val="561C0E"/>
              </a:solidFill>
            </a:endParaRPr>
          </a:p>
        </p:txBody>
      </p:sp>
      <p:sp>
        <p:nvSpPr>
          <p:cNvPr id="53" name="Объект 6"/>
          <p:cNvSpPr/>
          <p:nvPr/>
        </p:nvSpPr>
        <p:spPr>
          <a:xfrm>
            <a:off x="6281247" y="2067694"/>
            <a:ext cx="777878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i="1" cap="none" dirty="0" err="1">
                <a:solidFill>
                  <a:srgbClr val="561C0E"/>
                </a:solidFill>
              </a:rPr>
              <a:t>Соцсети</a:t>
            </a:r>
            <a:endParaRPr lang="ru-RU" b="0" i="1" dirty="0">
              <a:solidFill>
                <a:srgbClr val="561C0E"/>
              </a:solidFill>
            </a:endParaRPr>
          </a:p>
        </p:txBody>
      </p:sp>
      <p:sp>
        <p:nvSpPr>
          <p:cNvPr id="54" name="Объект 6"/>
          <p:cNvSpPr/>
          <p:nvPr/>
        </p:nvSpPr>
        <p:spPr>
          <a:xfrm>
            <a:off x="3466403" y="3818526"/>
            <a:ext cx="1271563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Мобильное приложение</a:t>
            </a:r>
          </a:p>
          <a:p>
            <a:pPr marL="0" indent="0">
              <a:buNone/>
            </a:pPr>
            <a:endParaRPr lang="ru-RU" b="0" i="1" dirty="0">
              <a:solidFill>
                <a:srgbClr val="561C0E"/>
              </a:solidFill>
            </a:endParaRPr>
          </a:p>
        </p:txBody>
      </p:sp>
      <p:sp>
        <p:nvSpPr>
          <p:cNvPr id="55" name="Объект 6"/>
          <p:cNvSpPr/>
          <p:nvPr/>
        </p:nvSpPr>
        <p:spPr>
          <a:xfrm>
            <a:off x="6281247" y="2573362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Анкетирование</a:t>
            </a:r>
            <a:br>
              <a:rPr lang="ru-RU" b="0" i="1" cap="none" dirty="0">
                <a:solidFill>
                  <a:srgbClr val="561C0E"/>
                </a:solidFill>
              </a:rPr>
            </a:br>
            <a:r>
              <a:rPr lang="ru-RU" b="0" i="1" cap="none" dirty="0">
                <a:solidFill>
                  <a:srgbClr val="561C0E"/>
                </a:solidFill>
              </a:rPr>
              <a:t>и </a:t>
            </a:r>
            <a:r>
              <a:rPr lang="ru-RU" b="0" i="1" cap="none" dirty="0" err="1">
                <a:solidFill>
                  <a:srgbClr val="561C0E"/>
                </a:solidFill>
              </a:rPr>
              <a:t>краудсорсинг</a:t>
            </a:r>
            <a:endParaRPr lang="ru-RU" b="0" i="1" cap="none" dirty="0">
              <a:solidFill>
                <a:srgbClr val="561C0E"/>
              </a:solidFill>
            </a:endParaRPr>
          </a:p>
        </p:txBody>
      </p:sp>
      <p:sp>
        <p:nvSpPr>
          <p:cNvPr id="56" name="Объект 6"/>
          <p:cNvSpPr/>
          <p:nvPr/>
        </p:nvSpPr>
        <p:spPr>
          <a:xfrm>
            <a:off x="6281247" y="3719272"/>
            <a:ext cx="1719705" cy="66334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Вопрос-ответ </a:t>
            </a:r>
            <a:br>
              <a:rPr lang="ru-RU" b="0" i="1" cap="none" dirty="0">
                <a:solidFill>
                  <a:srgbClr val="561C0E"/>
                </a:solidFill>
              </a:rPr>
            </a:br>
            <a:r>
              <a:rPr lang="ru-RU" b="0" i="1" cap="none" dirty="0">
                <a:solidFill>
                  <a:srgbClr val="561C0E"/>
                </a:solidFill>
              </a:rPr>
              <a:t>на сайте </a:t>
            </a:r>
            <a:r>
              <a:rPr lang="en-US" b="0" i="1" u="sng" cap="none" dirty="0">
                <a:solidFill>
                  <a:srgbClr val="561C0E"/>
                </a:solidFill>
              </a:rPr>
              <a:t>md.mos.ru</a:t>
            </a:r>
          </a:p>
        </p:txBody>
      </p:sp>
      <p:sp>
        <p:nvSpPr>
          <p:cNvPr id="57" name="Объект 6"/>
          <p:cNvSpPr/>
          <p:nvPr/>
        </p:nvSpPr>
        <p:spPr>
          <a:xfrm>
            <a:off x="3466403" y="2816488"/>
            <a:ext cx="1248387" cy="3814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Горячая линия</a:t>
            </a:r>
          </a:p>
        </p:txBody>
      </p:sp>
      <p:sp>
        <p:nvSpPr>
          <p:cNvPr id="58" name="Объект 6"/>
          <p:cNvSpPr/>
          <p:nvPr/>
        </p:nvSpPr>
        <p:spPr>
          <a:xfrm>
            <a:off x="6281247" y="3208314"/>
            <a:ext cx="1508916" cy="55003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b="1" i="0" kern="1200" cap="all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Книга отзывов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b="0" i="1" cap="none" dirty="0">
                <a:solidFill>
                  <a:srgbClr val="561C0E"/>
                </a:solidFill>
              </a:rPr>
              <a:t>и предложений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4700745" y="1062921"/>
            <a:ext cx="3681336" cy="663346"/>
            <a:chOff x="455909" y="2573064"/>
            <a:chExt cx="3681336" cy="663346"/>
          </a:xfrm>
        </p:grpSpPr>
        <p:sp>
          <p:nvSpPr>
            <p:cNvPr id="60" name="Прямоугольник 59"/>
            <p:cNvSpPr/>
            <p:nvPr/>
          </p:nvSpPr>
          <p:spPr>
            <a:xfrm>
              <a:off x="455909" y="2713741"/>
              <a:ext cx="2253440" cy="37804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600" b="1" dirty="0">
                  <a:solidFill>
                    <a:srgbClr val="E74825"/>
                  </a:solidFill>
                </a:rPr>
                <a:t>97%</a:t>
              </a:r>
              <a:endParaRPr lang="ru-RU" sz="4600" dirty="0">
                <a:solidFill>
                  <a:srgbClr val="E74825"/>
                </a:solidFill>
              </a:endParaRPr>
            </a:p>
          </p:txBody>
        </p:sp>
        <p:sp>
          <p:nvSpPr>
            <p:cNvPr id="61" name="Объект 6"/>
            <p:cNvSpPr/>
            <p:nvPr/>
          </p:nvSpPr>
          <p:spPr>
            <a:xfrm>
              <a:off x="2426911" y="2573064"/>
              <a:ext cx="1710334" cy="663346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000" b="1" i="0" kern="1200" cap="all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800" kern="1200">
                  <a:solidFill>
                    <a:srgbClr val="000000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90000"/>
                </a:lnSpc>
                <a:buNone/>
              </a:pPr>
              <a:r>
                <a:rPr lang="ru-RU" sz="2000" cap="none" dirty="0">
                  <a:solidFill>
                    <a:srgbClr val="561C0E"/>
                  </a:solidFill>
                </a:rPr>
                <a:t>довольных посетителей</a:t>
              </a:r>
            </a:p>
          </p:txBody>
        </p:sp>
      </p:grpSp>
      <p:cxnSp>
        <p:nvCxnSpPr>
          <p:cNvPr id="62" name="Прямая соединительная линия 61"/>
          <p:cNvCxnSpPr/>
          <p:nvPr/>
        </p:nvCxnSpPr>
        <p:spPr>
          <a:xfrm>
            <a:off x="2279469" y="627534"/>
            <a:ext cx="6613011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2196710" y="267494"/>
            <a:ext cx="5958408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ДИАЛОГ С ГРАЖДАНАМИ</a:t>
            </a: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sp>
        <p:nvSpPr>
          <p:cNvPr id="65" name="Прямоугольник 64"/>
          <p:cNvSpPr/>
          <p:nvPr/>
        </p:nvSpPr>
        <p:spPr>
          <a:xfrm>
            <a:off x="552860" y="4659982"/>
            <a:ext cx="2258825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000" b="1" i="1" dirty="0">
                <a:solidFill>
                  <a:srgbClr val="E74825"/>
                </a:solidFill>
              </a:rPr>
              <a:t>Наши сервисы и возможности</a:t>
            </a: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2821576" y="4813324"/>
            <a:ext cx="6093824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Google Shape;735;p19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sz="1800" b="1" i="0" u="none" strike="noStrike" cap="none" dirty="0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21"/>
          <p:cNvSpPr txBox="1">
            <a:spLocks noGrp="1"/>
          </p:cNvSpPr>
          <p:nvPr>
            <p:ph type="title"/>
          </p:nvPr>
        </p:nvSpPr>
        <p:spPr>
          <a:xfrm>
            <a:off x="5613018" y="1419622"/>
            <a:ext cx="2736304" cy="1676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</a:pPr>
            <a:r>
              <a:rPr lang="ru-RU" sz="2800" i="1" cap="none" dirty="0">
                <a:solidFill>
                  <a:schemeClr val="dk2"/>
                </a:solidFill>
              </a:rPr>
              <a:t>С заботой</a:t>
            </a:r>
            <a:br>
              <a:rPr lang="ru-RU" sz="2800" i="1" cap="none" dirty="0">
                <a:solidFill>
                  <a:schemeClr val="dk2"/>
                </a:solidFill>
              </a:rPr>
            </a:br>
            <a:r>
              <a:rPr lang="ru-RU" sz="2800" i="1" cap="none" dirty="0">
                <a:solidFill>
                  <a:schemeClr val="dk2"/>
                </a:solidFill>
              </a:rPr>
              <a:t>о жителях</a:t>
            </a:r>
            <a:endParaRPr dirty="0"/>
          </a:p>
        </p:txBody>
      </p:sp>
      <p:sp>
        <p:nvSpPr>
          <p:cNvPr id="787" name="Google Shape;787;p21"/>
          <p:cNvSpPr txBox="1"/>
          <p:nvPr/>
        </p:nvSpPr>
        <p:spPr>
          <a:xfrm>
            <a:off x="611560" y="615707"/>
            <a:ext cx="4832380" cy="464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21"/>
          <p:cNvSpPr/>
          <p:nvPr/>
        </p:nvSpPr>
        <p:spPr>
          <a:xfrm>
            <a:off x="611559" y="1059582"/>
            <a:ext cx="4968553" cy="45719"/>
          </a:xfrm>
          <a:prstGeom prst="rect">
            <a:avLst/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9" name="Google Shape;78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8022" y="3825569"/>
            <a:ext cx="1792410" cy="762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1256053"/>
            <a:ext cx="4968552" cy="3331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"/>
          <p:cNvSpPr/>
          <p:nvPr/>
        </p:nvSpPr>
        <p:spPr>
          <a:xfrm rot="10800000" flipH="1">
            <a:off x="323528" y="3213965"/>
            <a:ext cx="5472608" cy="127707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"/>
          <p:cNvSpPr/>
          <p:nvPr/>
        </p:nvSpPr>
        <p:spPr>
          <a:xfrm rot="10800000" flipH="1">
            <a:off x="323528" y="1275606"/>
            <a:ext cx="5472608" cy="1511007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"/>
          <p:cNvSpPr/>
          <p:nvPr/>
        </p:nvSpPr>
        <p:spPr>
          <a:xfrm rot="10800000" flipH="1">
            <a:off x="2051720" y="1131590"/>
            <a:ext cx="3744416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3" name="Google Shape;193;p3"/>
          <p:cNvCxnSpPr/>
          <p:nvPr/>
        </p:nvCxnSpPr>
        <p:spPr>
          <a:xfrm>
            <a:off x="259171" y="627534"/>
            <a:ext cx="553696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4" name="Google Shape;19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2160" y="2642911"/>
            <a:ext cx="2852139" cy="18481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3"/>
          <p:cNvGrpSpPr/>
          <p:nvPr/>
        </p:nvGrpSpPr>
        <p:grpSpPr>
          <a:xfrm>
            <a:off x="7354243" y="3456284"/>
            <a:ext cx="1517337" cy="1489518"/>
            <a:chOff x="7144372" y="3317086"/>
            <a:chExt cx="1687117" cy="1656184"/>
          </a:xfrm>
        </p:grpSpPr>
        <p:sp>
          <p:nvSpPr>
            <p:cNvPr id="196" name="Google Shape;196;p3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3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8" name="Google Shape;198;p3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83"/>
          <a:stretch/>
        </p:blipFill>
        <p:spPr>
          <a:xfrm>
            <a:off x="6019800" y="625895"/>
            <a:ext cx="2845571" cy="20235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" name="Google Shape;199;p3"/>
          <p:cNvGrpSpPr/>
          <p:nvPr/>
        </p:nvGrpSpPr>
        <p:grpSpPr>
          <a:xfrm>
            <a:off x="6012160" y="195486"/>
            <a:ext cx="1517337" cy="1489518"/>
            <a:chOff x="395536" y="195486"/>
            <a:chExt cx="1687116" cy="1656184"/>
          </a:xfrm>
        </p:grpSpPr>
        <p:sp>
          <p:nvSpPr>
            <p:cNvPr id="200" name="Google Shape;200;p3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2" name="Google Shape;202;p3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ЕДИНЫЙ НАБОР ДРУЖЕЛЮБНЫХ СЕРВИСОВ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3" name="Google Shape;203;p3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"/>
          <p:cNvSpPr/>
          <p:nvPr/>
        </p:nvSpPr>
        <p:spPr>
          <a:xfrm>
            <a:off x="323528" y="3960410"/>
            <a:ext cx="115212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Доступная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среда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1540598" y="3960410"/>
            <a:ext cx="138086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Сервис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сурдоперевода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2981785" y="3960410"/>
            <a:ext cx="134240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Велопарковка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3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4208" y="3406877"/>
            <a:ext cx="576064" cy="578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9832" y="1476969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14673" y="1419622"/>
            <a:ext cx="649172" cy="64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923928" y="1521054"/>
            <a:ext cx="546640" cy="54664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1" name="Google Shape;211;p3"/>
          <p:cNvCxnSpPr/>
          <p:nvPr/>
        </p:nvCxnSpPr>
        <p:spPr>
          <a:xfrm>
            <a:off x="323528" y="1131590"/>
            <a:ext cx="0" cy="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212" name="Google Shape;212;p3"/>
          <p:cNvSpPr/>
          <p:nvPr/>
        </p:nvSpPr>
        <p:spPr>
          <a:xfrm>
            <a:off x="1346230" y="2089760"/>
            <a:ext cx="84950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Комната матери </a:t>
            </a:r>
            <a:b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и ребенка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96347" y="2089760"/>
            <a:ext cx="80649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Детский уголок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2195736" y="2089760"/>
            <a:ext cx="73448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Кофе/</a:t>
            </a:r>
            <a:b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снэки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3779912" y="2089760"/>
            <a:ext cx="806491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Зона обмена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книгами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"/>
          <p:cNvSpPr/>
          <p:nvPr/>
        </p:nvSpPr>
        <p:spPr>
          <a:xfrm>
            <a:off x="2987824" y="2089760"/>
            <a:ext cx="80649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Кулер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 водой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4655347" y="2089760"/>
            <a:ext cx="96782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Стойка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 газетами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"/>
          <p:cNvSpPr/>
          <p:nvPr/>
        </p:nvSpPr>
        <p:spPr>
          <a:xfrm>
            <a:off x="323528" y="987574"/>
            <a:ext cx="1584176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  <a:effectLst>
            <a:innerShdw blurRad="76200">
              <a:prstClr val="black">
                <a:alpha val="23000"/>
              </a:prstClr>
            </a:inn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"/>
          <p:cNvSpPr txBox="1"/>
          <p:nvPr/>
        </p:nvSpPr>
        <p:spPr>
          <a:xfrm>
            <a:off x="539552" y="1059582"/>
            <a:ext cx="1307457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комфорта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"/>
          <p:cNvSpPr/>
          <p:nvPr/>
        </p:nvSpPr>
        <p:spPr>
          <a:xfrm rot="10800000" flipH="1">
            <a:off x="2339752" y="3069949"/>
            <a:ext cx="3456384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323528" y="2925933"/>
            <a:ext cx="187220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  <a:effectLst>
            <a:innerShdw blurRad="76200">
              <a:prstClr val="black">
                <a:alpha val="23000"/>
              </a:prstClr>
            </a:inn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"/>
          <p:cNvSpPr txBox="1"/>
          <p:nvPr/>
        </p:nvSpPr>
        <p:spPr>
          <a:xfrm>
            <a:off x="539552" y="2997941"/>
            <a:ext cx="15121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доступности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3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2254" y="1491630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3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1067" y="3361014"/>
            <a:ext cx="540935" cy="542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35222" y="1538954"/>
            <a:ext cx="528740" cy="528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"/>
          <p:cNvPicPr preferRelativeResize="0"/>
          <p:nvPr/>
        </p:nvPicPr>
        <p:blipFill rotWithShape="1">
          <a:blip r:embed="rId1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596" y="3503100"/>
            <a:ext cx="433992" cy="433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"/>
          <p:cNvPicPr preferRelativeResize="0"/>
          <p:nvPr/>
        </p:nvPicPr>
        <p:blipFill rotWithShape="1">
          <a:blip r:embed="rId1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736" y="1347614"/>
            <a:ext cx="787625" cy="78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4468058" y="3960410"/>
            <a:ext cx="1342402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Автопарковка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2" name="Google Shape;232;p3"/>
          <p:cNvPicPr preferRelativeResize="0"/>
          <p:nvPr/>
        </p:nvPicPr>
        <p:blipFill rotWithShape="1">
          <a:blip r:embed="rId1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2797" y="3299260"/>
            <a:ext cx="711320" cy="66626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Прямая соединительная линия 44"/>
          <p:cNvCxnSpPr/>
          <p:nvPr/>
        </p:nvCxnSpPr>
        <p:spPr>
          <a:xfrm>
            <a:off x="2717074" y="4803998"/>
            <a:ext cx="4504073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2159" y="657936"/>
            <a:ext cx="2858885" cy="184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12160" y="2499742"/>
            <a:ext cx="2849786" cy="19789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" name="Google Shape;241;p4"/>
          <p:cNvGrpSpPr/>
          <p:nvPr/>
        </p:nvGrpSpPr>
        <p:grpSpPr>
          <a:xfrm>
            <a:off x="7354243" y="3456284"/>
            <a:ext cx="1517337" cy="1489518"/>
            <a:chOff x="7144372" y="3317086"/>
            <a:chExt cx="1687117" cy="1656184"/>
          </a:xfrm>
        </p:grpSpPr>
        <p:sp>
          <p:nvSpPr>
            <p:cNvPr id="242" name="Google Shape;242;p4"/>
            <p:cNvSpPr/>
            <p:nvPr/>
          </p:nvSpPr>
          <p:spPr>
            <a:xfrm rot="10800000">
              <a:off x="7175304" y="33170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4"/>
            <p:cNvSpPr/>
            <p:nvPr/>
          </p:nvSpPr>
          <p:spPr>
            <a:xfrm rot="10800000">
              <a:off x="7144372" y="4450631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CD96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4" name="Google Shape;244;p4"/>
          <p:cNvGrpSpPr/>
          <p:nvPr/>
        </p:nvGrpSpPr>
        <p:grpSpPr>
          <a:xfrm>
            <a:off x="6012160" y="195486"/>
            <a:ext cx="1517337" cy="1489518"/>
            <a:chOff x="395536" y="195486"/>
            <a:chExt cx="1687116" cy="1656184"/>
          </a:xfrm>
        </p:grpSpPr>
        <p:sp>
          <p:nvSpPr>
            <p:cNvPr id="245" name="Google Shape;245;p4"/>
            <p:cNvSpPr/>
            <p:nvPr/>
          </p:nvSpPr>
          <p:spPr>
            <a:xfrm>
              <a:off x="395536" y="195486"/>
              <a:ext cx="1656184" cy="1656184"/>
            </a:xfrm>
            <a:custGeom>
              <a:avLst/>
              <a:gdLst/>
              <a:ahLst/>
              <a:cxnLst/>
              <a:rect l="l" t="t" r="r" b="b"/>
              <a:pathLst>
                <a:path w="1656184" h="1656184" extrusionOk="0">
                  <a:moveTo>
                    <a:pt x="366594" y="0"/>
                  </a:moveTo>
                  <a:lnTo>
                    <a:pt x="1656184" y="0"/>
                  </a:lnTo>
                  <a:lnTo>
                    <a:pt x="1656184" y="522639"/>
                  </a:lnTo>
                  <a:lnTo>
                    <a:pt x="549879" y="522639"/>
                  </a:lnTo>
                  <a:lnTo>
                    <a:pt x="549879" y="1656184"/>
                  </a:lnTo>
                  <a:lnTo>
                    <a:pt x="0" y="1656184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>
                <a:alpha val="7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395537" y="195486"/>
              <a:ext cx="1687115" cy="522639"/>
            </a:xfrm>
            <a:custGeom>
              <a:avLst/>
              <a:gdLst/>
              <a:ahLst/>
              <a:cxnLst/>
              <a:rect l="l" t="t" r="r" b="b"/>
              <a:pathLst>
                <a:path w="1687115" h="522639" extrusionOk="0">
                  <a:moveTo>
                    <a:pt x="366594" y="0"/>
                  </a:moveTo>
                  <a:lnTo>
                    <a:pt x="1687115" y="0"/>
                  </a:lnTo>
                  <a:lnTo>
                    <a:pt x="1687115" y="522639"/>
                  </a:lnTo>
                  <a:lnTo>
                    <a:pt x="549879" y="522639"/>
                  </a:lnTo>
                  <a:lnTo>
                    <a:pt x="0" y="522639"/>
                  </a:lnTo>
                  <a:lnTo>
                    <a:pt x="0" y="348433"/>
                  </a:lnTo>
                  <a:cubicBezTo>
                    <a:pt x="0" y="155999"/>
                    <a:pt x="164130" y="0"/>
                    <a:pt x="366594" y="0"/>
                  </a:cubicBezTo>
                  <a:close/>
                </a:path>
              </a:pathLst>
            </a:custGeom>
            <a:solidFill>
              <a:srgbClr val="E7482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" name="Google Shape;247;p4"/>
          <p:cNvSpPr/>
          <p:nvPr/>
        </p:nvSpPr>
        <p:spPr>
          <a:xfrm rot="10800000" flipH="1">
            <a:off x="323528" y="3363838"/>
            <a:ext cx="5472608" cy="108012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4"/>
          <p:cNvSpPr/>
          <p:nvPr/>
        </p:nvSpPr>
        <p:spPr>
          <a:xfrm rot="10800000" flipH="1">
            <a:off x="323528" y="1275606"/>
            <a:ext cx="5472608" cy="158417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4"/>
          <p:cNvSpPr/>
          <p:nvPr/>
        </p:nvSpPr>
        <p:spPr>
          <a:xfrm rot="10800000" flipH="1">
            <a:off x="2627784" y="1131590"/>
            <a:ext cx="3168352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323528" y="987574"/>
            <a:ext cx="223224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  <a:effectLst>
            <a:innerShdw blurRad="88900">
              <a:prstClr val="black">
                <a:alpha val="18000"/>
              </a:prstClr>
            </a:inn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4"/>
          <p:cNvSpPr txBox="1"/>
          <p:nvPr/>
        </p:nvSpPr>
        <p:spPr>
          <a:xfrm>
            <a:off x="539552" y="1059582"/>
            <a:ext cx="187220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экономии времени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4"/>
          <p:cNvSpPr/>
          <p:nvPr/>
        </p:nvSpPr>
        <p:spPr>
          <a:xfrm rot="10800000" flipH="1">
            <a:off x="1979712" y="3219822"/>
            <a:ext cx="3816424" cy="5359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323528" y="3075806"/>
            <a:ext cx="1512168" cy="36004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  <a:effectLst>
            <a:innerShdw blurRad="88900">
              <a:prstClr val="black">
                <a:alpha val="18000"/>
              </a:prstClr>
            </a:inn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4"/>
          <p:cNvSpPr txBox="1"/>
          <p:nvPr/>
        </p:nvSpPr>
        <p:spPr>
          <a:xfrm>
            <a:off x="539552" y="3147814"/>
            <a:ext cx="1512168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для удобства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1321016" y="3723878"/>
            <a:ext cx="130676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Администратор</a:t>
            </a:r>
            <a:b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зала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3848" y="3651870"/>
            <a:ext cx="593680" cy="593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4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1491630"/>
            <a:ext cx="576064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4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91680" y="1491630"/>
            <a:ext cx="504056" cy="505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2944" y="3651870"/>
            <a:ext cx="568226" cy="568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0" name="Google Shape;260;p4"/>
          <p:cNvCxnSpPr/>
          <p:nvPr/>
        </p:nvCxnSpPr>
        <p:spPr>
          <a:xfrm>
            <a:off x="259171" y="627534"/>
            <a:ext cx="5536965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1" name="Google Shape;261;p4"/>
          <p:cNvSpPr/>
          <p:nvPr/>
        </p:nvSpPr>
        <p:spPr>
          <a:xfrm>
            <a:off x="251520" y="267494"/>
            <a:ext cx="603041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ЕДИНЫЙ НАБОР ДРУЖЕЛЮБНЫХ СЕРВИСОВ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4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4"/>
          <p:cNvSpPr/>
          <p:nvPr/>
        </p:nvSpPr>
        <p:spPr>
          <a:xfrm>
            <a:off x="3630383" y="2089760"/>
            <a:ext cx="120954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Терминал передачи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показаний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395536" y="2211710"/>
            <a:ext cx="108012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Фотокабины</a:t>
            </a:r>
            <a:endParaRPr sz="1100" b="0" i="1" u="none" strike="noStrike" cap="none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2411760" y="2089760"/>
            <a:ext cx="1152128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Оплата госпошлин </a:t>
            </a:r>
            <a:b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окне приема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1259632" y="2089760"/>
            <a:ext cx="1224136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Оплата пошлин </a:t>
            </a:r>
            <a:b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в терминале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4644008" y="2089760"/>
            <a:ext cx="1152128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Копирование</a:t>
            </a:r>
            <a:b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документов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3879626" y="3723878"/>
            <a:ext cx="112442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-RU" sz="11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Бесплатный WiFi</a:t>
            </a:r>
            <a:endParaRPr sz="1100" b="0" i="1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4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1491630"/>
            <a:ext cx="576064" cy="577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7904" y="1419622"/>
            <a:ext cx="642559" cy="643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699792" y="1419622"/>
            <a:ext cx="648072" cy="64807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4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2706624" y="4803998"/>
            <a:ext cx="4504073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"/>
          <p:cNvSpPr/>
          <p:nvPr/>
        </p:nvSpPr>
        <p:spPr>
          <a:xfrm rot="10800000" flipH="1">
            <a:off x="5868144" y="3219822"/>
            <a:ext cx="2880320" cy="122413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5"/>
          <p:cNvSpPr/>
          <p:nvPr/>
        </p:nvSpPr>
        <p:spPr>
          <a:xfrm rot="10800000" flipH="1">
            <a:off x="755576" y="3219822"/>
            <a:ext cx="4176464" cy="1224136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5"/>
          <p:cNvSpPr/>
          <p:nvPr/>
        </p:nvSpPr>
        <p:spPr>
          <a:xfrm>
            <a:off x="2699792" y="3982578"/>
            <a:ext cx="1728192" cy="245356"/>
          </a:xfrm>
          <a:prstGeom prst="roundRect">
            <a:avLst>
              <a:gd name="adj" fmla="val 16667"/>
            </a:avLst>
          </a:prstGeom>
          <a:solidFill>
            <a:srgbClr val="E2C29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4" name="Google Shape;284;p5"/>
          <p:cNvCxnSpPr/>
          <p:nvPr/>
        </p:nvCxnSpPr>
        <p:spPr>
          <a:xfrm>
            <a:off x="395534" y="1851670"/>
            <a:ext cx="8280922" cy="0"/>
          </a:xfrm>
          <a:prstGeom prst="straightConnector1">
            <a:avLst/>
          </a:prstGeom>
          <a:noFill/>
          <a:ln w="38100" cap="flat" cmpd="sng">
            <a:solidFill>
              <a:srgbClr val="CD965F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285" name="Google Shape;285;p5"/>
          <p:cNvGrpSpPr/>
          <p:nvPr/>
        </p:nvGrpSpPr>
        <p:grpSpPr>
          <a:xfrm>
            <a:off x="6876255" y="3651869"/>
            <a:ext cx="1501766" cy="432050"/>
            <a:chOff x="6049822" y="3812642"/>
            <a:chExt cx="1750202" cy="503524"/>
          </a:xfrm>
        </p:grpSpPr>
        <p:sp>
          <p:nvSpPr>
            <p:cNvPr id="286" name="Google Shape;286;p5"/>
            <p:cNvSpPr txBox="1"/>
            <p:nvPr/>
          </p:nvSpPr>
          <p:spPr>
            <a:xfrm>
              <a:off x="6469424" y="4070319"/>
              <a:ext cx="1330600" cy="245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4825"/>
                </a:buClr>
                <a:buSzPts val="1400"/>
                <a:buFont typeface="Arial"/>
                <a:buNone/>
              </a:pPr>
              <a:r>
                <a:rPr lang="ru-RU" sz="1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в подарок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5"/>
            <p:cNvSpPr txBox="1"/>
            <p:nvPr/>
          </p:nvSpPr>
          <p:spPr>
            <a:xfrm>
              <a:off x="6049822" y="3812642"/>
              <a:ext cx="1635784" cy="2243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Arial"/>
                <a:buNone/>
              </a:pPr>
              <a:r>
                <a:rPr lang="ru-RU" sz="14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кофе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8" name="Google Shape;28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176" y="3219822"/>
            <a:ext cx="1080120" cy="99693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5"/>
          <p:cNvSpPr txBox="1"/>
          <p:nvPr/>
        </p:nvSpPr>
        <p:spPr>
          <a:xfrm>
            <a:off x="2699792" y="3723878"/>
            <a:ext cx="1129015" cy="25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E74825"/>
              </a:buClr>
              <a:buSzPts val="1600"/>
              <a:buFont typeface="Arial"/>
              <a:buNone/>
            </a:pPr>
            <a:r>
              <a:rPr lang="ru-RU" sz="16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&gt;15 минут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624" y="3291830"/>
            <a:ext cx="1170953" cy="108077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5"/>
          <p:cNvSpPr txBox="1"/>
          <p:nvPr/>
        </p:nvSpPr>
        <p:spPr>
          <a:xfrm>
            <a:off x="2699792" y="3363838"/>
            <a:ext cx="2304256" cy="344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ожидание в очереди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5"/>
          <p:cNvSpPr txBox="1"/>
          <p:nvPr/>
        </p:nvSpPr>
        <p:spPr>
          <a:xfrm>
            <a:off x="2771800" y="4011910"/>
            <a:ext cx="1728192" cy="21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1C0E"/>
              </a:buClr>
              <a:buSzPts val="1200"/>
              <a:buFont typeface="Arial"/>
              <a:buNone/>
            </a:pPr>
            <a:r>
              <a:rPr lang="ru-RU" sz="1200" b="0" i="1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&lt; 1% посетителей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3" name="Google Shape;293;p5"/>
          <p:cNvGrpSpPr/>
          <p:nvPr/>
        </p:nvGrpSpPr>
        <p:grpSpPr>
          <a:xfrm>
            <a:off x="755576" y="761904"/>
            <a:ext cx="7920880" cy="2385910"/>
            <a:chOff x="755576" y="761904"/>
            <a:chExt cx="7757322" cy="2311435"/>
          </a:xfrm>
        </p:grpSpPr>
        <p:sp>
          <p:nvSpPr>
            <p:cNvPr id="294" name="Google Shape;294;p5"/>
            <p:cNvSpPr/>
            <p:nvPr/>
          </p:nvSpPr>
          <p:spPr>
            <a:xfrm>
              <a:off x="6876254" y="914638"/>
              <a:ext cx="1080120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4848751" y="914638"/>
              <a:ext cx="1368152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2699792" y="986646"/>
              <a:ext cx="1440160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827581" y="914638"/>
              <a:ext cx="1284865" cy="144016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5"/>
            <p:cNvSpPr txBox="1"/>
            <p:nvPr/>
          </p:nvSpPr>
          <p:spPr>
            <a:xfrm>
              <a:off x="4932040" y="2283717"/>
              <a:ext cx="1512168" cy="3801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74825"/>
                </a:buClr>
                <a:buSzPts val="1100"/>
                <a:buFont typeface="Arial"/>
                <a:buNone/>
              </a:pPr>
              <a: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Онлайн-мониторинг загруженности </a:t>
              </a:r>
              <a:r>
                <a:rPr lang="ru-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центров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5"/>
            <p:cNvSpPr txBox="1"/>
            <p:nvPr/>
          </p:nvSpPr>
          <p:spPr>
            <a:xfrm>
              <a:off x="766857" y="2283717"/>
              <a:ext cx="1955497" cy="7896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Возможность оформления услуг </a:t>
              </a:r>
              <a: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онлайн через </a:t>
              </a:r>
              <a:b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портал mos.ru или </a:t>
              </a:r>
              <a:b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в мобильном приложении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5"/>
            <p:cNvSpPr txBox="1"/>
            <p:nvPr/>
          </p:nvSpPr>
          <p:spPr>
            <a:xfrm>
              <a:off x="2999105" y="2283717"/>
              <a:ext cx="1573364" cy="679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Предварительная</a:t>
              </a:r>
              <a:br>
                <a:rPr lang="ru-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запись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5"/>
            <p:cNvSpPr txBox="1"/>
            <p:nvPr/>
          </p:nvSpPr>
          <p:spPr>
            <a:xfrm>
              <a:off x="7020270" y="2283717"/>
              <a:ext cx="1492628" cy="652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Уведомление </a:t>
              </a:r>
              <a:b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1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о готовности</a:t>
              </a:r>
              <a:r>
                <a:rPr lang="ru-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/>
              </a:r>
              <a:br>
                <a:rPr lang="ru-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lang="ru-RU" sz="11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документов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2" name="Google Shape;302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55576" y="905920"/>
              <a:ext cx="1435632" cy="1326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99792" y="904991"/>
              <a:ext cx="1461388" cy="1348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5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732238" y="761904"/>
              <a:ext cx="1724764" cy="15938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5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727297" y="905919"/>
              <a:ext cx="1470008" cy="135679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6" name="Google Shape;306;p5"/>
          <p:cNvPicPr preferRelativeResize="0"/>
          <p:nvPr/>
        </p:nvPicPr>
        <p:blipFill rotWithShape="1">
          <a:blip r:embed="rId9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8064" y="3579862"/>
            <a:ext cx="464296" cy="42904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7" name="Google Shape;307;p5"/>
          <p:cNvCxnSpPr/>
          <p:nvPr/>
        </p:nvCxnSpPr>
        <p:spPr>
          <a:xfrm>
            <a:off x="259171" y="627534"/>
            <a:ext cx="8633309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8" name="Google Shape;308;p5"/>
          <p:cNvSpPr/>
          <p:nvPr/>
        </p:nvSpPr>
        <p:spPr>
          <a:xfrm>
            <a:off x="251520" y="267494"/>
            <a:ext cx="3024336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УПРАВЛЕНИЕ ОЧЕРЕДЯМИ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9" name="Google Shape;309;p5"/>
          <p:cNvPicPr preferRelativeResize="0"/>
          <p:nvPr/>
        </p:nvPicPr>
        <p:blipFill rotWithShape="1">
          <a:blip r:embed="rId10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5"/>
          <p:cNvSpPr/>
          <p:nvPr/>
        </p:nvSpPr>
        <p:spPr>
          <a:xfrm>
            <a:off x="539552" y="4659982"/>
            <a:ext cx="22588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Наши сервисы и возможности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2711849" y="4803998"/>
            <a:ext cx="6180631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8" name="Таблица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158023"/>
              </p:ext>
            </p:extLst>
          </p:nvPr>
        </p:nvGraphicFramePr>
        <p:xfrm>
          <a:off x="528898" y="956514"/>
          <a:ext cx="8261835" cy="361305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753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3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3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Приобретение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жилья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потерял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документы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Перемена имени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Смена места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жительства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оплачиваю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налоги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Рождение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ребёнка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352"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Оформление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наследства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Я − автомобилист</a:t>
                      </a:r>
                    </a:p>
                  </a:txBody>
                  <a:tcPr anchor="b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Многодетная</a:t>
                      </a:r>
                      <a:r>
                        <a:rPr lang="en-US" sz="1400" b="1" baseline="0" dirty="0">
                          <a:solidFill>
                            <a:srgbClr val="623B2A"/>
                          </a:solidFill>
                        </a:rPr>
                        <a:t> </a:t>
                      </a:r>
                      <a:r>
                        <a:rPr lang="ru-RU" sz="1400" b="1" dirty="0">
                          <a:solidFill>
                            <a:srgbClr val="623B2A"/>
                          </a:solidFill>
                        </a:rPr>
                        <a:t>семья</a:t>
                      </a:r>
                    </a:p>
                  </a:txBody>
                  <a:tcPr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26" name="Google Shape;326;p6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</p:grpSpPr>
        <p:sp>
          <p:nvSpPr>
            <p:cNvPr id="327" name="Google Shape;327;p6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" name="Google Shape;329;p6"/>
          <p:cNvSpPr txBox="1"/>
          <p:nvPr/>
        </p:nvSpPr>
        <p:spPr>
          <a:xfrm>
            <a:off x="6023113" y="-159026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05204" y="965496"/>
            <a:ext cx="954890" cy="895836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57386" y="987574"/>
            <a:ext cx="974110" cy="913182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1037" y="3340916"/>
            <a:ext cx="1000837" cy="938242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5532" y="1010496"/>
            <a:ext cx="974110" cy="913182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764" y="2139702"/>
            <a:ext cx="974110" cy="913182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6256" y="913012"/>
            <a:ext cx="951063" cy="947861"/>
          </a:xfrm>
          <a:prstGeom prst="rect">
            <a:avLst/>
          </a:prstGeom>
        </p:spPr>
      </p:pic>
      <p:grpSp>
        <p:nvGrpSpPr>
          <p:cNvPr id="86" name="Группа 40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  <a:solidFill>
            <a:schemeClr val="bg1"/>
          </a:solidFill>
        </p:grpSpPr>
        <p:sp>
          <p:nvSpPr>
            <p:cNvPr id="87" name="Нашивка 12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  <p:sp>
          <p:nvSpPr>
            <p:cNvPr id="88" name="Прямоугольник 87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b="1">
                <a:solidFill>
                  <a:schemeClr val="accent1"/>
                </a:solidFill>
              </a:endParaRPr>
            </a:p>
          </p:txBody>
        </p:sp>
      </p:grpSp>
      <p:sp>
        <p:nvSpPr>
          <p:cNvPr id="89" name="TextBox 109"/>
          <p:cNvSpPr/>
          <p:nvPr/>
        </p:nvSpPr>
        <p:spPr>
          <a:xfrm>
            <a:off x="6023113" y="-159026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endParaRPr lang="ru-RU" sz="1400" b="1" i="0" cap="all" dirty="0">
              <a:solidFill>
                <a:schemeClr val="accent1"/>
              </a:solidFill>
            </a:endParaRP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7944" y="843558"/>
            <a:ext cx="1048201" cy="1051742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9632" y="771550"/>
            <a:ext cx="1174451" cy="1174451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31"/>
          <a:stretch/>
        </p:blipFill>
        <p:spPr>
          <a:xfrm>
            <a:off x="1292381" y="2092643"/>
            <a:ext cx="1100969" cy="1144821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66410" y="3435846"/>
            <a:ext cx="779641" cy="820825"/>
          </a:xfrm>
          <a:prstGeom prst="rect">
            <a:avLst/>
          </a:prstGeom>
        </p:spPr>
      </p:pic>
      <p:sp>
        <p:nvSpPr>
          <p:cNvPr id="94" name="Прямоугольник 93"/>
          <p:cNvSpPr/>
          <p:nvPr/>
        </p:nvSpPr>
        <p:spPr>
          <a:xfrm>
            <a:off x="611560" y="4659982"/>
            <a:ext cx="3240360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i="1" dirty="0">
                <a:solidFill>
                  <a:srgbClr val="E74825"/>
                </a:solidFill>
              </a:rPr>
              <a:t>Новые и уникальные услуги</a:t>
            </a:r>
          </a:p>
        </p:txBody>
      </p:sp>
      <p:sp>
        <p:nvSpPr>
          <p:cNvPr id="95" name="Заголовок 13"/>
          <p:cNvSpPr/>
          <p:nvPr/>
        </p:nvSpPr>
        <p:spPr>
          <a:xfrm>
            <a:off x="323528" y="4659982"/>
            <a:ext cx="288032" cy="50405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85BE958-5DA2-4D61-9C90-17FF1012EDD4}" type="slidenum">
              <a:rPr lang="en-US" sz="1800" smtClean="0">
                <a:solidFill>
                  <a:srgbClr val="F8F0E8"/>
                </a:solidFill>
              </a:rPr>
              <a:t>6</a:t>
            </a:fld>
            <a:endParaRPr lang="ru-RU" sz="1800" dirty="0">
              <a:solidFill>
                <a:srgbClr val="F8F0E8"/>
              </a:solidFill>
            </a:endParaRPr>
          </a:p>
        </p:txBody>
      </p:sp>
      <p:cxnSp>
        <p:nvCxnSpPr>
          <p:cNvPr id="96" name="Прямая соединительная линия 95"/>
          <p:cNvCxnSpPr/>
          <p:nvPr/>
        </p:nvCxnSpPr>
        <p:spPr>
          <a:xfrm>
            <a:off x="251520" y="627534"/>
            <a:ext cx="8640960" cy="0"/>
          </a:xfrm>
          <a:prstGeom prst="line">
            <a:avLst/>
          </a:prstGeom>
          <a:ln>
            <a:solidFill>
              <a:srgbClr val="E748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Прямоугольник 96"/>
          <p:cNvSpPr/>
          <p:nvPr/>
        </p:nvSpPr>
        <p:spPr>
          <a:xfrm>
            <a:off x="251520" y="267494"/>
            <a:ext cx="7704856" cy="346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561C0E"/>
                </a:solidFill>
              </a:rPr>
              <a:t>ЖИЗНЕННЫЕ СИТУАЦИИ (</a:t>
            </a:r>
            <a:r>
              <a:rPr lang="ru-RU" sz="1500" b="1" cap="all" dirty="0">
                <a:solidFill>
                  <a:srgbClr val="561C0E"/>
                </a:solidFill>
              </a:rPr>
              <a:t>Услуги «одним пакетом»)</a:t>
            </a: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028384" y="195486"/>
            <a:ext cx="835220" cy="355262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25308" y="2283718"/>
            <a:ext cx="907710" cy="850934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328327" y="3438647"/>
            <a:ext cx="912170" cy="855760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1685" y="3507854"/>
            <a:ext cx="897295" cy="841175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1685" y="2251840"/>
            <a:ext cx="955750" cy="895974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76256" y="2233043"/>
            <a:ext cx="871364" cy="871364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8264" y="3363838"/>
            <a:ext cx="930316" cy="933459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>
          <a:xfrm>
            <a:off x="4067944" y="2106848"/>
            <a:ext cx="1296144" cy="1040966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58790" y="3457179"/>
            <a:ext cx="889274" cy="892279"/>
          </a:xfrm>
          <a:prstGeom prst="rect">
            <a:avLst/>
          </a:prstGeom>
        </p:spPr>
      </p:pic>
      <p:cxnSp>
        <p:nvCxnSpPr>
          <p:cNvPr id="107" name="Прямая соединительная линия 106"/>
          <p:cNvCxnSpPr/>
          <p:nvPr/>
        </p:nvCxnSpPr>
        <p:spPr>
          <a:xfrm>
            <a:off x="2627784" y="4803998"/>
            <a:ext cx="6264696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7"/>
          <p:cNvSpPr/>
          <p:nvPr/>
        </p:nvSpPr>
        <p:spPr>
          <a:xfrm rot="10800000" flipH="1">
            <a:off x="294764" y="3273084"/>
            <a:ext cx="8598784" cy="1322363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7"/>
          <p:cNvSpPr/>
          <p:nvPr/>
        </p:nvSpPr>
        <p:spPr>
          <a:xfrm rot="10800000" flipH="1">
            <a:off x="294765" y="1018766"/>
            <a:ext cx="8598087" cy="1864403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7"/>
          <p:cNvSpPr/>
          <p:nvPr/>
        </p:nvSpPr>
        <p:spPr>
          <a:xfrm rot="10800000" flipH="1">
            <a:off x="2226066" y="873972"/>
            <a:ext cx="6667482" cy="51131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7"/>
          <p:cNvSpPr/>
          <p:nvPr/>
        </p:nvSpPr>
        <p:spPr>
          <a:xfrm>
            <a:off x="294765" y="800137"/>
            <a:ext cx="1787940" cy="37292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7"/>
          <p:cNvSpPr txBox="1"/>
          <p:nvPr/>
        </p:nvSpPr>
        <p:spPr>
          <a:xfrm>
            <a:off x="492766" y="855968"/>
            <a:ext cx="1878574" cy="223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Ключевые услуги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7"/>
          <p:cNvSpPr/>
          <p:nvPr/>
        </p:nvSpPr>
        <p:spPr>
          <a:xfrm rot="10800000" flipH="1">
            <a:off x="2720241" y="3143706"/>
            <a:ext cx="6173307" cy="49042"/>
          </a:xfrm>
          <a:prstGeom prst="rect">
            <a:avLst/>
          </a:prstGeom>
          <a:solidFill>
            <a:srgbClr val="CD965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7"/>
          <p:cNvSpPr/>
          <p:nvPr/>
        </p:nvSpPr>
        <p:spPr>
          <a:xfrm>
            <a:off x="294764" y="2988068"/>
            <a:ext cx="2312090" cy="37292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E7482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7"/>
          <p:cNvSpPr txBox="1"/>
          <p:nvPr/>
        </p:nvSpPr>
        <p:spPr>
          <a:xfrm>
            <a:off x="497455" y="3057965"/>
            <a:ext cx="2167585" cy="223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1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Новые услуги в центрах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3" name="Google Shape;363;p7"/>
          <p:cNvCxnSpPr/>
          <p:nvPr/>
        </p:nvCxnSpPr>
        <p:spPr>
          <a:xfrm>
            <a:off x="259171" y="627534"/>
            <a:ext cx="8633309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4" name="Google Shape;364;p7"/>
          <p:cNvSpPr/>
          <p:nvPr/>
        </p:nvSpPr>
        <p:spPr>
          <a:xfrm>
            <a:off x="251520" y="267494"/>
            <a:ext cx="403244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СТАТИСТИКА ЗА 2021 год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5" name="Google Shape;365;p7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7"/>
          <p:cNvSpPr/>
          <p:nvPr/>
        </p:nvSpPr>
        <p:spPr>
          <a:xfrm>
            <a:off x="521127" y="4666582"/>
            <a:ext cx="2592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Данные за 202</a:t>
            </a:r>
            <a:r>
              <a:rPr lang="ru-RU" sz="1000" b="1" i="1">
                <a:solidFill>
                  <a:srgbClr val="E74825"/>
                </a:solidFill>
              </a:rPr>
              <a:t>1</a:t>
            </a: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 год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7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7"/>
          <p:cNvSpPr txBox="1"/>
          <p:nvPr/>
        </p:nvSpPr>
        <p:spPr>
          <a:xfrm>
            <a:off x="304134" y="3526095"/>
            <a:ext cx="4235041" cy="961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360000" marR="508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00"/>
              <a:buChar char="•"/>
            </a:pPr>
            <a:r>
              <a:rPr lang="ru-RU" sz="1100" dirty="0">
                <a:solidFill>
                  <a:srgbClr val="561C0E"/>
                </a:solidFill>
              </a:rPr>
              <a:t>Консульская легализация документов;</a:t>
            </a:r>
            <a:endParaRPr sz="1100" i="0" u="none" strike="noStrike" cap="none" dirty="0">
              <a:solidFill>
                <a:srgbClr val="561C0E"/>
              </a:solidFill>
            </a:endParaRPr>
          </a:p>
          <a:p>
            <a:pPr marL="360000" marR="5080" lvl="0" indent="-152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ts val="900"/>
              <a:buChar char="•"/>
            </a:pPr>
            <a:r>
              <a:rPr lang="ru-RU" sz="1100" dirty="0">
                <a:solidFill>
                  <a:srgbClr val="561C0E"/>
                </a:solidFill>
              </a:rPr>
              <a:t>Удостоверение подлинности подписи нотариуса и оттиска его печати при легализации документов, представляемых физическими и юридическими лицами в компетентные органы иностранных государств;</a:t>
            </a:r>
            <a:endParaRPr sz="11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7"/>
          <p:cNvSpPr txBox="1"/>
          <p:nvPr/>
        </p:nvSpPr>
        <p:spPr>
          <a:xfrm>
            <a:off x="521122" y="1608030"/>
            <a:ext cx="2625647" cy="37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Предоставление информации жилищного учета</a:t>
            </a:r>
            <a:endParaRPr sz="1100" b="0" i="0" u="none" strike="noStrike" cap="none" dirty="0">
              <a:solidFill>
                <a:srgbClr val="561C0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p7"/>
          <p:cNvGrpSpPr/>
          <p:nvPr/>
        </p:nvGrpSpPr>
        <p:grpSpPr>
          <a:xfrm>
            <a:off x="521122" y="1216964"/>
            <a:ext cx="2170496" cy="420300"/>
            <a:chOff x="5862393" y="3229521"/>
            <a:chExt cx="2170496" cy="420300"/>
          </a:xfrm>
        </p:grpSpPr>
        <p:sp>
          <p:nvSpPr>
            <p:cNvPr id="372" name="Google Shape;372;p7"/>
            <p:cNvSpPr txBox="1"/>
            <p:nvPr/>
          </p:nvSpPr>
          <p:spPr>
            <a:xfrm>
              <a:off x="5862393" y="3229521"/>
              <a:ext cx="890400" cy="42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-RU" sz="2800" b="1" i="0" u="none" strike="noStrike" cap="none" dirty="0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1,9</a:t>
              </a:r>
              <a:endParaRPr sz="2800" b="1" i="0" u="none" strike="noStrike" cap="none" dirty="0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511386" y="3365965"/>
              <a:ext cx="1521503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i="0" u="none" strike="noStrike" cap="none" dirty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млн обращений</a:t>
              </a:r>
              <a:endParaRPr sz="1200" b="1" i="0" u="none" strike="noStrike" cap="none" dirty="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4" name="Google Shape;374;p7"/>
          <p:cNvSpPr txBox="1"/>
          <p:nvPr/>
        </p:nvSpPr>
        <p:spPr>
          <a:xfrm>
            <a:off x="521122" y="2409534"/>
            <a:ext cx="1951184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Оформление </a:t>
            </a:r>
            <a:r>
              <a:rPr lang="ru-RU" sz="1100" b="0" i="0" u="none" strike="noStrike" cap="none" dirty="0" err="1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соцкарты</a:t>
            </a: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" name="Google Shape;375;p7"/>
          <p:cNvGrpSpPr/>
          <p:nvPr/>
        </p:nvGrpSpPr>
        <p:grpSpPr>
          <a:xfrm>
            <a:off x="521122" y="2030208"/>
            <a:ext cx="2062644" cy="420308"/>
            <a:chOff x="5862393" y="3896889"/>
            <a:chExt cx="2062644" cy="420308"/>
          </a:xfrm>
        </p:grpSpPr>
        <p:sp>
          <p:nvSpPr>
            <p:cNvPr id="376" name="Google Shape;376;p7"/>
            <p:cNvSpPr txBox="1"/>
            <p:nvPr/>
          </p:nvSpPr>
          <p:spPr>
            <a:xfrm>
              <a:off x="5862393" y="3896889"/>
              <a:ext cx="908953" cy="4203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-RU"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1,8</a:t>
              </a:r>
              <a:endParaRPr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18226" y="4037873"/>
              <a:ext cx="1406811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i="0" u="none" strike="noStrike" cap="none" dirty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млн обращений</a:t>
              </a:r>
              <a:endParaRPr sz="1200" b="1" i="0" u="none" strike="noStrike" cap="none" dirty="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7"/>
          <p:cNvSpPr txBox="1"/>
          <p:nvPr/>
        </p:nvSpPr>
        <p:spPr>
          <a:xfrm>
            <a:off x="2835392" y="1608030"/>
            <a:ext cx="3461537" cy="37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регистрационный учет граждан РФ по месту пребывания и по месту жительства в пределах РФ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9" name="Google Shape;379;p7"/>
          <p:cNvGrpSpPr/>
          <p:nvPr/>
        </p:nvGrpSpPr>
        <p:grpSpPr>
          <a:xfrm>
            <a:off x="2835393" y="1212672"/>
            <a:ext cx="2294625" cy="421800"/>
            <a:chOff x="5862393" y="4422296"/>
            <a:chExt cx="2294625" cy="421800"/>
          </a:xfrm>
        </p:grpSpPr>
        <p:sp>
          <p:nvSpPr>
            <p:cNvPr id="380" name="Google Shape;380;p7"/>
            <p:cNvSpPr txBox="1"/>
            <p:nvPr/>
          </p:nvSpPr>
          <p:spPr>
            <a:xfrm>
              <a:off x="5862393" y="4422296"/>
              <a:ext cx="868500" cy="42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-RU" sz="28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1,</a:t>
              </a:r>
              <a:r>
                <a:rPr lang="ru-RU" sz="2800" b="1">
                  <a:solidFill>
                    <a:srgbClr val="E74825"/>
                  </a:solidFill>
                </a:rPr>
                <a:t>8</a:t>
              </a:r>
              <a:endParaRPr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547340" y="4558594"/>
              <a:ext cx="1609678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i="0" u="none" strike="noStrike" cap="none" dirty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млн обращений</a:t>
              </a:r>
              <a:endParaRPr sz="1200" b="1" i="0" u="none" strike="noStrike" cap="none" dirty="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2" name="Google Shape;382;p7"/>
          <p:cNvSpPr txBox="1"/>
          <p:nvPr/>
        </p:nvSpPr>
        <p:spPr>
          <a:xfrm>
            <a:off x="6448475" y="1608030"/>
            <a:ext cx="1951184" cy="404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508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Выдача, замена паспортов гражданина РФ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" name="Google Shape;383;p7"/>
          <p:cNvGrpSpPr/>
          <p:nvPr/>
        </p:nvGrpSpPr>
        <p:grpSpPr>
          <a:xfrm>
            <a:off x="6454071" y="1210541"/>
            <a:ext cx="2244452" cy="421800"/>
            <a:chOff x="5862393" y="3229521"/>
            <a:chExt cx="2244452" cy="421800"/>
          </a:xfrm>
        </p:grpSpPr>
        <p:sp>
          <p:nvSpPr>
            <p:cNvPr id="384" name="Google Shape;384;p7"/>
            <p:cNvSpPr txBox="1"/>
            <p:nvPr/>
          </p:nvSpPr>
          <p:spPr>
            <a:xfrm>
              <a:off x="5862393" y="3229521"/>
              <a:ext cx="881100" cy="42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-RU" sz="2800" b="1">
                  <a:solidFill>
                    <a:srgbClr val="E74825"/>
                  </a:solidFill>
                </a:rPr>
                <a:t>747</a:t>
              </a:r>
              <a:endParaRPr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611172" y="3372387"/>
              <a:ext cx="1495673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i="0" u="none" strike="noStrike" cap="none" dirty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тыс. обращений</a:t>
              </a:r>
              <a:endParaRPr sz="1200" b="1" i="0" u="none" strike="noStrike" cap="none" dirty="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6" name="Google Shape;386;p7"/>
          <p:cNvSpPr txBox="1"/>
          <p:nvPr/>
        </p:nvSpPr>
        <p:spPr>
          <a:xfrm>
            <a:off x="2837624" y="2423601"/>
            <a:ext cx="3197415" cy="377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Предоставление сведений из реестра недвижимости (ЕГРН)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7" name="Google Shape;387;p7"/>
          <p:cNvGrpSpPr/>
          <p:nvPr/>
        </p:nvGrpSpPr>
        <p:grpSpPr>
          <a:xfrm>
            <a:off x="2835392" y="2030208"/>
            <a:ext cx="2161864" cy="421800"/>
            <a:chOff x="5862393" y="3229521"/>
            <a:chExt cx="2161864" cy="421800"/>
          </a:xfrm>
        </p:grpSpPr>
        <p:sp>
          <p:nvSpPr>
            <p:cNvPr id="388" name="Google Shape;388;p7"/>
            <p:cNvSpPr txBox="1"/>
            <p:nvPr/>
          </p:nvSpPr>
          <p:spPr>
            <a:xfrm>
              <a:off x="5862393" y="3229521"/>
              <a:ext cx="920100" cy="42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-RU" sz="2800" b="1">
                  <a:solidFill>
                    <a:srgbClr val="E74825"/>
                  </a:solidFill>
                </a:rPr>
                <a:t>1,1</a:t>
              </a:r>
              <a:endParaRPr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538657" y="3361201"/>
              <a:ext cx="1485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dirty="0">
                  <a:solidFill>
                    <a:srgbClr val="F04C30"/>
                  </a:solidFill>
                </a:rPr>
                <a:t>млн</a:t>
              </a:r>
              <a:r>
                <a:rPr lang="ru-RU" sz="1200" b="1" i="0" u="none" strike="noStrike" cap="none" dirty="0">
                  <a:solidFill>
                    <a:srgbClr val="F04C30"/>
                  </a:solidFill>
                  <a:sym typeface="Arial"/>
                </a:rPr>
                <a:t> обращений</a:t>
              </a:r>
              <a:endParaRPr sz="1200" b="1" i="0" u="none" strike="noStrike" cap="none" dirty="0">
                <a:solidFill>
                  <a:srgbClr val="F04C30"/>
                </a:solidFill>
                <a:sym typeface="Arial"/>
              </a:endParaRPr>
            </a:p>
          </p:txBody>
        </p:sp>
      </p:grpSp>
      <p:sp>
        <p:nvSpPr>
          <p:cNvPr id="390" name="Google Shape;390;p7"/>
          <p:cNvSpPr txBox="1"/>
          <p:nvPr/>
        </p:nvSpPr>
        <p:spPr>
          <a:xfrm>
            <a:off x="6452793" y="2423601"/>
            <a:ext cx="1951184" cy="221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8100" rIns="0" bIns="0" anchor="t" anchorCtr="0">
            <a:spAutoFit/>
          </a:bodyPr>
          <a:lstStyle/>
          <a:p>
            <a:pPr marL="12700" marR="5080" lvl="0" indent="0" algn="l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100" b="0" i="0" u="none" strike="noStrike" cap="none" dirty="0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Услуги ЗАГС 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1" name="Google Shape;391;p7"/>
          <p:cNvGrpSpPr/>
          <p:nvPr/>
        </p:nvGrpSpPr>
        <p:grpSpPr>
          <a:xfrm>
            <a:off x="6444760" y="2030208"/>
            <a:ext cx="2216249" cy="421800"/>
            <a:chOff x="5862393" y="3229521"/>
            <a:chExt cx="2216249" cy="421800"/>
          </a:xfrm>
        </p:grpSpPr>
        <p:sp>
          <p:nvSpPr>
            <p:cNvPr id="392" name="Google Shape;392;p7"/>
            <p:cNvSpPr txBox="1"/>
            <p:nvPr/>
          </p:nvSpPr>
          <p:spPr>
            <a:xfrm>
              <a:off x="5862393" y="3229521"/>
              <a:ext cx="903900" cy="42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57775" rIns="0" bIns="0" anchor="t" anchorCtr="0">
              <a:spAutoFit/>
            </a:bodyPr>
            <a:lstStyle/>
            <a:p>
              <a:pPr marL="12700" marR="5080" lvl="0" indent="0" algn="l" rtl="0">
                <a:lnSpc>
                  <a:spcPct val="843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ru-RU" sz="2400" b="1" i="0" u="none" strike="noStrike" cap="none">
                  <a:solidFill>
                    <a:srgbClr val="E74825"/>
                  </a:solidFill>
                  <a:latin typeface="Arial"/>
                  <a:ea typeface="Arial"/>
                  <a:cs typeface="Arial"/>
                  <a:sym typeface="Arial"/>
                </a:rPr>
                <a:t>&gt;</a:t>
              </a:r>
              <a:r>
                <a:rPr lang="ru-RU" sz="2800" b="1">
                  <a:solidFill>
                    <a:srgbClr val="E74825"/>
                  </a:solidFill>
                </a:rPr>
                <a:t>547</a:t>
              </a:r>
              <a:endParaRPr sz="2800" b="1" i="0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608643" y="3363201"/>
              <a:ext cx="1469999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ru-RU" sz="1200" b="1" i="0" u="none" strike="noStrike" cap="none" dirty="0">
                  <a:solidFill>
                    <a:srgbClr val="F04C30"/>
                  </a:solidFill>
                  <a:latin typeface="Arial"/>
                  <a:ea typeface="Arial"/>
                  <a:cs typeface="Arial"/>
                  <a:sym typeface="Arial"/>
                </a:rPr>
                <a:t>тыс. обращений</a:t>
              </a:r>
              <a:endParaRPr sz="1200" b="1" i="0" u="none" strike="noStrike" cap="none" dirty="0">
                <a:solidFill>
                  <a:srgbClr val="F04C3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4" name="Google Shape;394;p7"/>
          <p:cNvSpPr/>
          <p:nvPr/>
        </p:nvSpPr>
        <p:spPr>
          <a:xfrm>
            <a:off x="4473527" y="3290781"/>
            <a:ext cx="4625275" cy="1277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marR="508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00"/>
              <a:buChar char="•"/>
            </a:pPr>
            <a:r>
              <a:rPr lang="ru-RU" sz="1100" dirty="0">
                <a:solidFill>
                  <a:srgbClr val="561C0E"/>
                </a:solidFill>
              </a:rPr>
              <a:t>Прием заявления о гибели или уничтожении объекта налогообложения по транспортному налогу;</a:t>
            </a:r>
            <a:endParaRPr sz="1100" i="0" u="none" strike="noStrike" cap="none" dirty="0">
              <a:solidFill>
                <a:srgbClr val="561C0E"/>
              </a:solidFill>
            </a:endParaRPr>
          </a:p>
          <a:p>
            <a:pPr marL="360000" marR="508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00"/>
              <a:buChar char="•"/>
            </a:pPr>
            <a:r>
              <a:rPr lang="ru-RU" sz="1100" dirty="0">
                <a:solidFill>
                  <a:srgbClr val="561C0E"/>
                </a:solidFill>
              </a:rPr>
              <a:t>Признание садового дома жилым домом и жилого дома садовым;</a:t>
            </a:r>
            <a:endParaRPr sz="1100" dirty="0">
              <a:solidFill>
                <a:srgbClr val="561C0E"/>
              </a:solidFill>
            </a:endParaRPr>
          </a:p>
          <a:p>
            <a:pPr marL="360000" marR="508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900"/>
              <a:buChar char="•"/>
            </a:pPr>
            <a:r>
              <a:rPr lang="ru-RU" sz="1100" dirty="0">
                <a:solidFill>
                  <a:srgbClr val="561C0E"/>
                </a:solidFill>
              </a:rPr>
              <a:t>Проставление </a:t>
            </a:r>
            <a:r>
              <a:rPr lang="ru-RU" sz="1100" dirty="0" err="1">
                <a:solidFill>
                  <a:srgbClr val="561C0E"/>
                </a:solidFill>
              </a:rPr>
              <a:t>апостиля</a:t>
            </a:r>
            <a:r>
              <a:rPr lang="ru-RU" sz="1100" dirty="0">
                <a:solidFill>
                  <a:srgbClr val="561C0E"/>
                </a:solidFill>
              </a:rPr>
              <a:t> на российских официальных документах, подлежащих вывозу за пределы территории Российской Федерации.</a:t>
            </a:r>
            <a:endParaRPr sz="1100" dirty="0">
              <a:solidFill>
                <a:srgbClr val="561C0E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1959429" y="4803998"/>
            <a:ext cx="6933051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116" y="1110708"/>
            <a:ext cx="1368152" cy="13681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2" name="Google Shape;402;p8"/>
          <p:cNvGrpSpPr/>
          <p:nvPr/>
        </p:nvGrpSpPr>
        <p:grpSpPr>
          <a:xfrm>
            <a:off x="7236296" y="197313"/>
            <a:ext cx="1907704" cy="540668"/>
            <a:chOff x="6138902" y="-1136662"/>
            <a:chExt cx="2370228" cy="792088"/>
          </a:xfrm>
        </p:grpSpPr>
        <p:sp>
          <p:nvSpPr>
            <p:cNvPr id="403" name="Google Shape;403;p8"/>
            <p:cNvSpPr/>
            <p:nvPr/>
          </p:nvSpPr>
          <p:spPr>
            <a:xfrm>
              <a:off x="6138902" y="-1136662"/>
              <a:ext cx="792088" cy="792088"/>
            </a:xfrm>
            <a:prstGeom prst="chevron">
              <a:avLst>
                <a:gd name="adj" fmla="val 4064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516216" y="-1136662"/>
              <a:ext cx="1992914" cy="7920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05" name="Google Shape;405;p8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6277" y="1167106"/>
            <a:ext cx="1190036" cy="1194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75844" y="2994597"/>
            <a:ext cx="1342852" cy="845997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8"/>
          <p:cNvSpPr txBox="1"/>
          <p:nvPr/>
        </p:nvSpPr>
        <p:spPr>
          <a:xfrm>
            <a:off x="6429284" y="2635482"/>
            <a:ext cx="2505272" cy="144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3B2A"/>
              </a:buClr>
              <a:buSzPts val="105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Замена и выдача </a:t>
            </a:r>
            <a: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российских </a:t>
            </a:r>
            <a:r>
              <a:rPr lang="ru-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национальных </a:t>
            </a:r>
            <a: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водительских </a:t>
            </a:r>
            <a:r>
              <a:rPr lang="ru-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удостоверений </a:t>
            </a:r>
            <a: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ru-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международных </a:t>
            </a:r>
            <a: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1" i="0" u="none" strike="noStrike" cap="none" dirty="0" smtClean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водительских </a:t>
            </a:r>
            <a:r>
              <a:rPr lang="ru-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удостоверений </a:t>
            </a:r>
            <a:br>
              <a:rPr lang="ru-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(в том числе в день обращения </a:t>
            </a:r>
            <a:br>
              <a:rPr lang="ru-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во флагманских офисах)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8"/>
          <p:cNvSpPr txBox="1"/>
          <p:nvPr/>
        </p:nvSpPr>
        <p:spPr>
          <a:xfrm>
            <a:off x="6429285" y="1380301"/>
            <a:ext cx="1928026" cy="734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3B2A"/>
              </a:buClr>
              <a:buSzPts val="105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Регистрация транспортных средств </a:t>
            </a:r>
            <a:br>
              <a:rPr lang="ru-RU" sz="1200" b="1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1200" b="0" i="0" u="none" strike="noStrike" cap="none" dirty="0">
                <a:solidFill>
                  <a:srgbClr val="623B2A"/>
                </a:solidFill>
                <a:latin typeface="Arial"/>
                <a:ea typeface="Arial"/>
                <a:cs typeface="Arial"/>
                <a:sym typeface="Arial"/>
              </a:rPr>
              <a:t>(во флагманских офисах)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8"/>
          <p:cNvSpPr txBox="1"/>
          <p:nvPr/>
        </p:nvSpPr>
        <p:spPr>
          <a:xfrm>
            <a:off x="2048854" y="3085205"/>
            <a:ext cx="2145126" cy="6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3B2A"/>
              </a:buClr>
              <a:buSzPts val="105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623B2A"/>
                </a:solidFill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Регистрация рождения, рождения с установлением отцовства</a:t>
            </a:r>
            <a:r>
              <a:rPr lang="ru-RU" sz="1200" b="1" dirty="0">
                <a:solidFill>
                  <a:srgbClr val="623B2A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, </a:t>
            </a:r>
            <a:r>
              <a:rPr lang="ru-RU" sz="1200" b="1" i="0" u="none" strike="noStrike" cap="none" dirty="0">
                <a:solidFill>
                  <a:srgbClr val="623B2A"/>
                </a:solidFill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регистрация смерти</a:t>
            </a:r>
            <a:r>
              <a:rPr lang="ru-RU" sz="1200" b="1" i="0" u="none" strike="noStrike" cap="none" dirty="0">
                <a:solidFill>
                  <a:srgbClr val="623B2A"/>
                </a:solidFill>
                <a:sym typeface="Arial"/>
              </a:rPr>
              <a:t>, заключение </a:t>
            </a:r>
            <a:r>
              <a:rPr lang="ru-RU" sz="1200" b="1" i="0" u="none" strike="noStrike" cap="none" dirty="0" smtClean="0">
                <a:solidFill>
                  <a:srgbClr val="623B2A"/>
                </a:solidFill>
                <a:sym typeface="Arial"/>
              </a:rPr>
              <a:t>и </a:t>
            </a:r>
            <a:r>
              <a:rPr lang="ru-RU" sz="1200" b="1" i="0" u="none" strike="noStrike" cap="none" dirty="0">
                <a:solidFill>
                  <a:srgbClr val="623B2A"/>
                </a:solidFill>
                <a:sym typeface="Arial"/>
              </a:rPr>
              <a:t>расторжение брака, </a:t>
            </a:r>
            <a:r>
              <a:rPr lang="ru-RU" sz="1200" b="1" i="0" u="none" strike="noStrike" cap="none" dirty="0" smtClean="0">
                <a:solidFill>
                  <a:srgbClr val="623B2A"/>
                </a:solidFill>
                <a:sym typeface="Arial"/>
              </a:rPr>
              <a:t>выдача </a:t>
            </a:r>
            <a:r>
              <a:rPr lang="ru-RU" sz="1200" b="1" i="0" u="none" strike="noStrike" cap="none" dirty="0">
                <a:solidFill>
                  <a:srgbClr val="623B2A"/>
                </a:solidFill>
                <a:sym typeface="Arial"/>
              </a:rPr>
              <a:t>повторных свидетельств (справ</a:t>
            </a:r>
            <a:r>
              <a:rPr lang="ru-RU" sz="1200" b="1" dirty="0">
                <a:solidFill>
                  <a:srgbClr val="623B2A"/>
                </a:solidFill>
              </a:rPr>
              <a:t>ок) об актах гражданского состояния</a:t>
            </a:r>
            <a:endParaRPr sz="12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410" name="Google Shape;410;p8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697" y="2826726"/>
            <a:ext cx="817100" cy="114394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8"/>
          <p:cNvSpPr txBox="1"/>
          <p:nvPr/>
        </p:nvSpPr>
        <p:spPr>
          <a:xfrm>
            <a:off x="2048851" y="1558069"/>
            <a:ext cx="2446524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23B2A"/>
              </a:buClr>
              <a:buSzPts val="1050"/>
              <a:buFont typeface="Arial"/>
              <a:buNone/>
            </a:pPr>
            <a:r>
              <a:rPr lang="ru-RU" sz="1200" b="1" i="0" u="none" strike="noStrike" cap="none" dirty="0">
                <a:solidFill>
                  <a:srgbClr val="623B2A"/>
                </a:solidFill>
                <a:sym typeface="Arial"/>
              </a:rPr>
              <a:t>Регистрация прав на объекты недвижимости по России </a:t>
            </a:r>
            <a:br>
              <a:rPr lang="ru-RU" sz="1200" b="1" i="0" u="none" strike="noStrike" cap="none" dirty="0">
                <a:solidFill>
                  <a:srgbClr val="623B2A"/>
                </a:solidFill>
                <a:sym typeface="Arial"/>
              </a:rPr>
            </a:br>
            <a:r>
              <a:rPr lang="ru-RU" sz="1200" b="0" i="0" u="none" strike="noStrike" cap="none" dirty="0">
                <a:solidFill>
                  <a:srgbClr val="623B2A"/>
                </a:solidFill>
                <a:sym typeface="Arial"/>
              </a:rPr>
              <a:t>(во Дворце </a:t>
            </a:r>
            <a:r>
              <a:rPr lang="ru-RU" sz="1200" b="0" i="0" u="none" strike="noStrike" cap="none" dirty="0" err="1">
                <a:solidFill>
                  <a:srgbClr val="623B2A"/>
                </a:solidFill>
                <a:sym typeface="Arial"/>
              </a:rPr>
              <a:t>госуслуг</a:t>
            </a:r>
            <a:r>
              <a:rPr lang="ru-RU" sz="1200" b="0" i="0" u="none" strike="noStrike" cap="none" dirty="0">
                <a:solidFill>
                  <a:srgbClr val="623B2A"/>
                </a:solidFill>
                <a:sym typeface="Arial"/>
              </a:rPr>
              <a:t> и в </a:t>
            </a:r>
            <a:r>
              <a:rPr lang="ru-RU" sz="1200" dirty="0">
                <a:solidFill>
                  <a:srgbClr val="623B2A"/>
                </a:solidFill>
              </a:rPr>
              <a:t>центре </a:t>
            </a:r>
            <a:r>
              <a:rPr lang="ru-RU" sz="1200" dirty="0" err="1">
                <a:solidFill>
                  <a:srgbClr val="623B2A"/>
                </a:solidFill>
              </a:rPr>
              <a:t>госуслуг</a:t>
            </a:r>
            <a:r>
              <a:rPr lang="ru-RU" sz="1200" dirty="0">
                <a:solidFill>
                  <a:srgbClr val="623B2A"/>
                </a:solidFill>
              </a:rPr>
              <a:t> </a:t>
            </a:r>
            <a:r>
              <a:rPr lang="ru-RU" sz="1200" b="0" i="0" u="none" strike="noStrike" cap="none" dirty="0">
                <a:solidFill>
                  <a:srgbClr val="623B2A"/>
                </a:solidFill>
                <a:sym typeface="Arial"/>
              </a:rPr>
              <a:t>по работе с крупными застройщиками и госструктурами)</a:t>
            </a:r>
            <a:endParaRPr sz="12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13" name="Google Shape;413;p8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Новые и уникальные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8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5" name="Google Shape;415;p8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6" name="Google Shape;416;p8"/>
          <p:cNvSpPr/>
          <p:nvPr/>
        </p:nvSpPr>
        <p:spPr>
          <a:xfrm>
            <a:off x="251520" y="267494"/>
            <a:ext cx="595840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ru-RU" sz="1500" b="1" i="0" u="none" strike="noStrike" cap="none">
                <a:solidFill>
                  <a:srgbClr val="561C0E"/>
                </a:solidFill>
                <a:latin typeface="Arial"/>
                <a:ea typeface="Arial"/>
                <a:cs typeface="Arial"/>
                <a:sym typeface="Arial"/>
              </a:rPr>
              <a:t>ВАЖНЫЕ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7" name="Google Shape;417;p8"/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384" y="195486"/>
            <a:ext cx="835220" cy="355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2628247" y="4803998"/>
            <a:ext cx="6264233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06503" y="1012614"/>
            <a:ext cx="8566753" cy="647609"/>
          </a:xfrm>
          <a:prstGeom prst="rect">
            <a:avLst/>
          </a:prstGeom>
          <a:solidFill>
            <a:srgbClr val="E74825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5" name="Google Shape;425;p9"/>
          <p:cNvSpPr/>
          <p:nvPr/>
        </p:nvSpPr>
        <p:spPr>
          <a:xfrm>
            <a:off x="611560" y="4659982"/>
            <a:ext cx="324036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sz="1000" b="1" i="1" u="none" strike="noStrike" cap="none">
                <a:solidFill>
                  <a:srgbClr val="E74825"/>
                </a:solidFill>
                <a:latin typeface="Arial"/>
                <a:ea typeface="Arial"/>
                <a:cs typeface="Arial"/>
                <a:sym typeface="Arial"/>
              </a:rPr>
              <a:t>Важные услуги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9"/>
          <p:cNvSpPr txBox="1"/>
          <p:nvPr/>
        </p:nvSpPr>
        <p:spPr>
          <a:xfrm>
            <a:off x="323528" y="4659982"/>
            <a:ext cx="288032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8F0E8"/>
              </a:buClr>
              <a:buSzPts val="1800"/>
              <a:buFont typeface="Arial"/>
              <a:buNone/>
            </a:pPr>
            <a:fld id="{00000000-1234-1234-1234-123412341234}" type="slidenum">
              <a:rPr lang="ru-RU" sz="1800" b="1" i="0" u="none" strike="noStrike" cap="none">
                <a:solidFill>
                  <a:srgbClr val="F8F0E8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800" b="1" i="0" u="none" strike="noStrike" cap="none">
              <a:solidFill>
                <a:srgbClr val="F8F0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7" name="Google Shape;427;p9"/>
          <p:cNvCxnSpPr/>
          <p:nvPr/>
        </p:nvCxnSpPr>
        <p:spPr>
          <a:xfrm>
            <a:off x="251520" y="627534"/>
            <a:ext cx="8640960" cy="0"/>
          </a:xfrm>
          <a:prstGeom prst="straightConnector1">
            <a:avLst/>
          </a:prstGeom>
          <a:noFill/>
          <a:ln w="25400" cap="flat" cmpd="sng">
            <a:solidFill>
              <a:srgbClr val="E7482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0" name="Google Shape;430;p9"/>
          <p:cNvSpPr/>
          <p:nvPr/>
        </p:nvSpPr>
        <p:spPr>
          <a:xfrm>
            <a:off x="435421" y="1973021"/>
            <a:ext cx="8422510" cy="2705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ru-RU" b="1" i="0" u="none" strike="noStrike" cap="none" dirty="0">
                <a:solidFill>
                  <a:srgbClr val="E74825"/>
                </a:solidFill>
                <a:sym typeface="Arial"/>
              </a:rPr>
              <a:t>В связи с угрозой распространения </a:t>
            </a:r>
            <a:r>
              <a:rPr lang="ru-RU" b="1" i="0" u="none" strike="noStrike" cap="none" dirty="0" smtClean="0">
                <a:solidFill>
                  <a:srgbClr val="E74825"/>
                </a:solidFill>
                <a:sym typeface="Arial"/>
              </a:rPr>
              <a:t>COVID-19 </a:t>
            </a:r>
            <a:r>
              <a:rPr lang="ru-RU" b="1" i="0" u="none" strike="noStrike" cap="none" dirty="0">
                <a:solidFill>
                  <a:srgbClr val="E74825"/>
                </a:solidFill>
                <a:sym typeface="Arial"/>
              </a:rPr>
              <a:t>были приняты меры </a:t>
            </a:r>
            <a:r>
              <a:rPr lang="ru-RU" b="1" i="0" u="none" strike="noStrike" cap="none" dirty="0" smtClean="0">
                <a:solidFill>
                  <a:srgbClr val="E74825"/>
                </a:solidFill>
                <a:sym typeface="Arial"/>
              </a:rPr>
              <a:t>по </a:t>
            </a:r>
            <a:r>
              <a:rPr lang="ru-RU" b="1" i="0" u="none" strike="noStrike" cap="none" dirty="0">
                <a:solidFill>
                  <a:srgbClr val="E74825"/>
                </a:solidFill>
                <a:sym typeface="Arial"/>
              </a:rPr>
              <a:t>снижению необходимости личного обращения граждан в центры </a:t>
            </a:r>
            <a:r>
              <a:rPr lang="ru-RU" b="1" i="0" u="none" strike="noStrike" cap="none" dirty="0" err="1">
                <a:solidFill>
                  <a:srgbClr val="E74825"/>
                </a:solidFill>
                <a:sym typeface="Arial"/>
              </a:rPr>
              <a:t>госуслуг</a:t>
            </a:r>
            <a:r>
              <a:rPr lang="ru-RU" b="1" i="0" u="none" strike="noStrike" cap="none" dirty="0">
                <a:solidFill>
                  <a:srgbClr val="E74825"/>
                </a:solidFill>
                <a:sym typeface="Arial"/>
              </a:rPr>
              <a:t>:</a:t>
            </a:r>
            <a:endParaRPr b="0" i="0" u="none" strike="noStrike" cap="none" dirty="0">
              <a:solidFill>
                <a:srgbClr val="E74825"/>
              </a:solidFill>
              <a:sym typeface="Arial"/>
            </a:endParaRPr>
          </a:p>
          <a:p>
            <a:pPr marL="171450" marR="0" lvl="0" indent="-1714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r>
              <a:rPr lang="ru-RU" b="1" i="0" u="none" strike="noStrike" cap="none" dirty="0">
                <a:solidFill>
                  <a:srgbClr val="623B2A"/>
                </a:solidFill>
                <a:sym typeface="Arial"/>
              </a:rPr>
              <a:t>в период с 1 апреля 2020 по 1 апреля 2021 субсидия </a:t>
            </a:r>
            <a:r>
              <a:rPr lang="ru-RU" b="1" i="0" u="none" strike="noStrike" cap="none" dirty="0" smtClean="0">
                <a:solidFill>
                  <a:srgbClr val="623B2A"/>
                </a:solidFill>
                <a:sym typeface="Arial"/>
              </a:rPr>
              <a:t>предоставлялась на </a:t>
            </a:r>
            <a:r>
              <a:rPr lang="ru-RU" b="1" i="0" u="none" strike="noStrike" cap="none" dirty="0">
                <a:solidFill>
                  <a:srgbClr val="623B2A"/>
                </a:solidFill>
                <a:sym typeface="Arial"/>
              </a:rPr>
              <a:t>новый 6-ти месячный срок </a:t>
            </a:r>
            <a:r>
              <a:rPr lang="ru-RU" b="0" i="0" u="none" strike="noStrike" cap="none" dirty="0">
                <a:solidFill>
                  <a:srgbClr val="623B2A"/>
                </a:solidFill>
                <a:sym typeface="Arial"/>
              </a:rPr>
              <a:t>в том же размере в </a:t>
            </a:r>
            <a:r>
              <a:rPr lang="ru-RU" b="0" i="0" u="none" strike="noStrike" cap="none" dirty="0" err="1">
                <a:solidFill>
                  <a:srgbClr val="623B2A"/>
                </a:solidFill>
                <a:sym typeface="Arial"/>
              </a:rPr>
              <a:t>беззаявительном</a:t>
            </a:r>
            <a:r>
              <a:rPr lang="ru-RU" b="0" i="0" u="none" strike="noStrike" cap="none" dirty="0">
                <a:solidFill>
                  <a:srgbClr val="623B2A"/>
                </a:solidFill>
                <a:sym typeface="Arial"/>
              </a:rPr>
              <a:t> порядке, </a:t>
            </a:r>
            <a:r>
              <a:rPr lang="ru-RU" b="0" i="0" u="none" strike="noStrike" cap="none" dirty="0" smtClean="0">
                <a:solidFill>
                  <a:srgbClr val="623B2A"/>
                </a:solidFill>
                <a:sym typeface="Arial"/>
              </a:rPr>
              <a:t>с </a:t>
            </a:r>
            <a:r>
              <a:rPr lang="ru-RU" b="0" i="0" u="none" strike="noStrike" cap="none" dirty="0">
                <a:solidFill>
                  <a:srgbClr val="623B2A"/>
                </a:solidFill>
                <a:sym typeface="Arial"/>
              </a:rPr>
              <a:t>последующим перерасчетом</a:t>
            </a:r>
            <a:endParaRPr b="0" i="0" u="none" strike="noStrike" cap="none" dirty="0">
              <a:solidFill>
                <a:srgbClr val="623B2A"/>
              </a:solidFill>
              <a:sym typeface="Arial"/>
            </a:endParaRPr>
          </a:p>
          <a:p>
            <a:pPr marL="171450" indent="-171450">
              <a:lnSpc>
                <a:spcPct val="107000"/>
              </a:lnSpc>
              <a:spcBef>
                <a:spcPts val="800"/>
              </a:spcBef>
              <a:buClr>
                <a:schemeClr val="dk1"/>
              </a:buClr>
              <a:buSzPts val="1000"/>
              <a:buFont typeface="Arial"/>
              <a:buChar char="•"/>
            </a:pPr>
            <a:r>
              <a:rPr lang="ru-RU" b="1" i="0" u="none" strike="noStrike" cap="none" dirty="0" smtClean="0">
                <a:solidFill>
                  <a:srgbClr val="623B2A"/>
                </a:solidFill>
                <a:sym typeface="Arial"/>
              </a:rPr>
              <a:t>в </a:t>
            </a:r>
            <a:r>
              <a:rPr lang="ru-RU" b="1" i="0" u="none" strike="noStrike" cap="none" dirty="0">
                <a:solidFill>
                  <a:srgbClr val="623B2A"/>
                </a:solidFill>
                <a:sym typeface="Arial"/>
              </a:rPr>
              <a:t>период с 1 марта 2020 по 1 </a:t>
            </a:r>
            <a:r>
              <a:rPr lang="ru-RU" b="1" i="0" u="none" strike="noStrike" cap="none" dirty="0" smtClean="0">
                <a:solidFill>
                  <a:srgbClr val="623B2A"/>
                </a:solidFill>
                <a:sym typeface="Arial"/>
              </a:rPr>
              <a:t>марта 2022 </a:t>
            </a:r>
            <a:r>
              <a:rPr lang="ru-RU" b="1" i="0" u="none" strike="noStrike" cap="none" dirty="0">
                <a:solidFill>
                  <a:srgbClr val="623B2A"/>
                </a:solidFill>
                <a:sym typeface="Arial"/>
              </a:rPr>
              <a:t>в автоматическом режиме продлены меры социальной поддержки </a:t>
            </a:r>
            <a:r>
              <a:rPr lang="ru-RU" b="0" i="0" u="none" strike="noStrike" cap="none" dirty="0">
                <a:solidFill>
                  <a:srgbClr val="623B2A"/>
                </a:solidFill>
                <a:sym typeface="Arial"/>
              </a:rPr>
              <a:t>на оплату за жилищно-коммунальные услуги лицам, признанным инвалидами путем автоматического продления ранее установленной группы </a:t>
            </a:r>
            <a:r>
              <a:rPr lang="ru-RU" dirty="0">
                <a:solidFill>
                  <a:srgbClr val="623B2A"/>
                </a:solidFill>
              </a:rPr>
              <a:t>инвалидности </a:t>
            </a:r>
            <a:r>
              <a:rPr lang="ru-RU" dirty="0" smtClean="0">
                <a:solidFill>
                  <a:srgbClr val="623B2A"/>
                </a:solidFill>
              </a:rPr>
              <a:t/>
            </a:r>
            <a:br>
              <a:rPr lang="ru-RU" dirty="0" smtClean="0">
                <a:solidFill>
                  <a:srgbClr val="623B2A"/>
                </a:solidFill>
              </a:rPr>
            </a:br>
            <a:r>
              <a:rPr lang="ru-RU" dirty="0" smtClean="0">
                <a:solidFill>
                  <a:srgbClr val="623B2A"/>
                </a:solidFill>
              </a:rPr>
              <a:t>на </a:t>
            </a:r>
            <a:r>
              <a:rPr lang="ru-RU" dirty="0">
                <a:solidFill>
                  <a:srgbClr val="623B2A"/>
                </a:solidFill>
              </a:rPr>
              <a:t>срок 6 месяцев и устанавливается с даты, до которой была установлена инвалидность </a:t>
            </a:r>
            <a:r>
              <a:rPr lang="ru-RU" dirty="0" smtClean="0">
                <a:solidFill>
                  <a:srgbClr val="623B2A"/>
                </a:solidFill>
              </a:rPr>
              <a:t/>
            </a:r>
            <a:br>
              <a:rPr lang="ru-RU" dirty="0" smtClean="0">
                <a:solidFill>
                  <a:srgbClr val="623B2A"/>
                </a:solidFill>
              </a:rPr>
            </a:br>
            <a:r>
              <a:rPr lang="ru-RU" dirty="0" smtClean="0">
                <a:solidFill>
                  <a:srgbClr val="623B2A"/>
                </a:solidFill>
              </a:rPr>
              <a:t>при </a:t>
            </a:r>
            <a:r>
              <a:rPr lang="ru-RU" dirty="0">
                <a:solidFill>
                  <a:srgbClr val="623B2A"/>
                </a:solidFill>
              </a:rPr>
              <a:t>предыдущем освидетельствовании.</a:t>
            </a:r>
          </a:p>
          <a:p>
            <a:pPr marL="171450" marR="0" lvl="0" indent="-17145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</a:pPr>
            <a:endParaRPr b="0" i="0" u="none" strike="noStrike" cap="none" dirty="0">
              <a:solidFill>
                <a:srgbClr val="623B2A"/>
              </a:solidFill>
              <a:sym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19" y="267494"/>
            <a:ext cx="878931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1450"/>
            </a:pPr>
            <a:r>
              <a:rPr lang="ru-RU" sz="1500" b="1" dirty="0">
                <a:solidFill>
                  <a:srgbClr val="561C0E"/>
                </a:solidFill>
              </a:rPr>
              <a:t>РАБОТА С УПРАВЛЯЮЩИМИ КОМПАНИЯМИ И ПОСТАВЩИКАМИ УСЛУГ В СФЕРЕ ЖКХ</a:t>
            </a:r>
            <a:endParaRPr lang="ru-RU" sz="15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807899" y="4803998"/>
            <a:ext cx="6238821" cy="0"/>
          </a:xfrm>
          <a:prstGeom prst="line">
            <a:avLst/>
          </a:prstGeom>
          <a:ln w="12700">
            <a:solidFill>
              <a:srgbClr val="E74825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Google Shape;203;p3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6761" y="4589833"/>
            <a:ext cx="835220" cy="355262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9"/>
          <p:cNvSpPr/>
          <p:nvPr/>
        </p:nvSpPr>
        <p:spPr>
          <a:xfrm>
            <a:off x="507429" y="1178491"/>
            <a:ext cx="850634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buSzPts val="1600"/>
            </a:pPr>
            <a:r>
              <a:rPr lang="ru-RU" sz="1800" b="1" i="0" u="none" strike="noStrike" cap="none" dirty="0">
                <a:solidFill>
                  <a:schemeClr val="bg1"/>
                </a:solidFill>
                <a:sym typeface="Arial"/>
              </a:rPr>
              <a:t>Центры </a:t>
            </a:r>
            <a:r>
              <a:rPr lang="ru-RU" sz="1800" b="1" i="0" u="none" strike="noStrike" cap="none" dirty="0" err="1">
                <a:solidFill>
                  <a:schemeClr val="bg1"/>
                </a:solidFill>
                <a:sym typeface="Arial"/>
              </a:rPr>
              <a:t>госуслуг</a:t>
            </a:r>
            <a:r>
              <a:rPr lang="ru-RU" sz="1800" b="1" i="0" u="none" strike="noStrike" cap="none" dirty="0">
                <a:solidFill>
                  <a:schemeClr val="bg1"/>
                </a:solidFill>
                <a:sym typeface="Arial"/>
              </a:rPr>
              <a:t> производят начисления </a:t>
            </a:r>
            <a:r>
              <a:rPr lang="ru-RU" sz="1800" b="1" dirty="0">
                <a:solidFill>
                  <a:schemeClr val="bg1"/>
                </a:solidFill>
              </a:rPr>
              <a:t>по &gt;4 млн лицевых счетов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итульный, заключительный слайд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_16x9">
  <a:themeElements>
    <a:clrScheme name="МФЦ">
      <a:dk1>
        <a:srgbClr val="623B2A"/>
      </a:dk1>
      <a:lt1>
        <a:srgbClr val="FFFFFF"/>
      </a:lt1>
      <a:dk2>
        <a:srgbClr val="623B2A"/>
      </a:dk2>
      <a:lt2>
        <a:srgbClr val="FFFFFF"/>
      </a:lt2>
      <a:accent1>
        <a:srgbClr val="FF4E39"/>
      </a:accent1>
      <a:accent2>
        <a:srgbClr val="C39367"/>
      </a:accent2>
      <a:accent3>
        <a:srgbClr val="623B2A"/>
      </a:accent3>
      <a:accent4>
        <a:srgbClr val="EF8E6B"/>
      </a:accent4>
      <a:accent5>
        <a:srgbClr val="DCB68D"/>
      </a:accent5>
      <a:accent6>
        <a:srgbClr val="955C3E"/>
      </a:accent6>
      <a:hlink>
        <a:srgbClr val="BF9C85"/>
      </a:hlink>
      <a:folHlink>
        <a:srgbClr val="EBD6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2073</Words>
  <Application>Microsoft Office PowerPoint</Application>
  <PresentationFormat>Экран (16:9)</PresentationFormat>
  <Paragraphs>314</Paragraphs>
  <Slides>23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Титульный, заключительный слайд</vt:lpstr>
      <vt:lpstr>Тема_16x9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 заботой о жителях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Video</dc:creator>
  <cp:lastModifiedBy>Marina</cp:lastModifiedBy>
  <cp:revision>53</cp:revision>
  <dcterms:created xsi:type="dcterms:W3CDTF">2013-12-20T10:21:15Z</dcterms:created>
  <dcterms:modified xsi:type="dcterms:W3CDTF">2022-01-14T08:08:13Z</dcterms:modified>
</cp:coreProperties>
</file>