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9" r:id="rId2"/>
    <p:sldId id="305" r:id="rId3"/>
    <p:sldId id="335" r:id="rId4"/>
    <p:sldId id="336" r:id="rId5"/>
    <p:sldId id="308" r:id="rId6"/>
    <p:sldId id="311" r:id="rId7"/>
    <p:sldId id="312" r:id="rId8"/>
    <p:sldId id="313" r:id="rId9"/>
    <p:sldId id="315" r:id="rId10"/>
    <p:sldId id="316" r:id="rId11"/>
    <p:sldId id="317" r:id="rId12"/>
    <p:sldId id="318" r:id="rId13"/>
    <p:sldId id="323" r:id="rId14"/>
    <p:sldId id="332" r:id="rId15"/>
    <p:sldId id="324" r:id="rId16"/>
    <p:sldId id="327" r:id="rId17"/>
    <p:sldId id="328" r:id="rId18"/>
    <p:sldId id="326" r:id="rId19"/>
    <p:sldId id="333" r:id="rId20"/>
    <p:sldId id="340" r:id="rId21"/>
    <p:sldId id="337" r:id="rId22"/>
    <p:sldId id="342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437" autoAdjust="0"/>
    <p:restoredTop sz="96571" autoAdjust="0"/>
  </p:normalViewPr>
  <p:slideViewPr>
    <p:cSldViewPr>
      <p:cViewPr varScale="1">
        <p:scale>
          <a:sx n="108" d="100"/>
          <a:sy n="108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Скорая МП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9444444444444445E-2"/>
                  <c:y val="-2.4444444444444446E-2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3.555555555555561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66.3</c:v>
                </c:pt>
                <c:pt idx="1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Плановая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6666666666666712E-2"/>
                  <c:y val="-4.0000000000000105E-2"/>
                </c:manualLayout>
              </c:layout>
              <c:showVal val="1"/>
            </c:dLbl>
            <c:dLbl>
              <c:idx val="1"/>
              <c:layout>
                <c:manualLayout>
                  <c:x val="2.5000000000000057E-2"/>
                  <c:y val="-4.222222222222236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27.9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Самотек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5000000000000057E-2"/>
                  <c:y val="-3.5555555555555611E-2"/>
                </c:manualLayout>
              </c:layout>
              <c:showVal val="1"/>
            </c:dLbl>
            <c:dLbl>
              <c:idx val="1"/>
              <c:layout>
                <c:manualLayout>
                  <c:x val="2.2222222222222289E-2"/>
                  <c:y val="-3.333333333333340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5.8</c:v>
                </c:pt>
                <c:pt idx="1">
                  <c:v>13</c:v>
                </c:pt>
              </c:numCache>
            </c:numRef>
          </c:val>
        </c:ser>
        <c:shape val="box"/>
        <c:axId val="173597824"/>
        <c:axId val="173599360"/>
        <c:axId val="0"/>
      </c:bar3DChart>
      <c:catAx>
        <c:axId val="173597824"/>
        <c:scaling>
          <c:orientation val="minMax"/>
        </c:scaling>
        <c:axPos val="b"/>
        <c:tickLblPos val="nextTo"/>
        <c:crossAx val="173599360"/>
        <c:crosses val="autoZero"/>
        <c:auto val="1"/>
        <c:lblAlgn val="ctr"/>
        <c:lblOffset val="100"/>
      </c:catAx>
      <c:valAx>
        <c:axId val="173599360"/>
        <c:scaling>
          <c:orientation val="minMax"/>
        </c:scaling>
        <c:axPos val="l"/>
        <c:majorGridlines/>
        <c:numFmt formatCode="General" sourceLinked="1"/>
        <c:tickLblPos val="nextTo"/>
        <c:crossAx val="173597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4.2372881355932411E-3"/>
                  <c:y val="-1.495726495726493E-2"/>
                </c:manualLayout>
              </c:layout>
              <c:showVal val="1"/>
            </c:dLbl>
            <c:dLbl>
              <c:idx val="1"/>
              <c:layout>
                <c:manualLayout>
                  <c:x val="2.8248587570621543E-3"/>
                  <c:y val="-1.49572649572649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495726495726493E-2"/>
                </c:manualLayout>
              </c:layout>
              <c:showVal val="1"/>
            </c:dLbl>
            <c:dLbl>
              <c:idx val="3"/>
              <c:layout>
                <c:manualLayout>
                  <c:x val="5.6497175141242938E-3"/>
                  <c:y val="-1.282051282051282E-2"/>
                </c:manualLayout>
              </c:layout>
              <c:showVal val="1"/>
            </c:dLbl>
            <c:dLbl>
              <c:idx val="4"/>
              <c:layout>
                <c:manualLayout>
                  <c:x val="1.1299435028248589E-2"/>
                  <c:y val="-2.136752136752136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</c:v>
                </c:pt>
                <c:pt idx="1">
                  <c:v>ИМ с подъемом ST</c:v>
                </c:pt>
                <c:pt idx="2">
                  <c:v>ОНМК</c:v>
                </c:pt>
                <c:pt idx="3">
                  <c:v>ИИ</c:v>
                </c:pt>
                <c:pt idx="4">
                  <c:v>ЦВБ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7.3</c:v>
                </c:pt>
                <c:pt idx="1">
                  <c:v>6.9</c:v>
                </c:pt>
                <c:pt idx="2">
                  <c:v>18.8</c:v>
                </c:pt>
                <c:pt idx="3">
                  <c:v>13.3</c:v>
                </c:pt>
                <c:pt idx="4">
                  <c:v>17.600000000000001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587570621543E-3"/>
                  <c:y val="-2.7777777777777901E-2"/>
                </c:manualLayout>
              </c:layout>
              <c:showVal val="1"/>
            </c:dLbl>
            <c:dLbl>
              <c:idx val="1"/>
              <c:layout>
                <c:manualLayout>
                  <c:x val="9.8870056497175167E-3"/>
                  <c:y val="-1.7094017094017103E-2"/>
                </c:manualLayout>
              </c:layout>
              <c:showVal val="1"/>
            </c:dLbl>
            <c:dLbl>
              <c:idx val="2"/>
              <c:layout>
                <c:manualLayout>
                  <c:x val="1.4124293785310734E-2"/>
                  <c:y val="-1.9230769230769291E-2"/>
                </c:manualLayout>
              </c:layout>
              <c:showVal val="1"/>
            </c:dLbl>
            <c:dLbl>
              <c:idx val="3"/>
              <c:layout>
                <c:manualLayout>
                  <c:x val="2.8248587570621543E-3"/>
                  <c:y val="-1.0683760683760715E-2"/>
                </c:manualLayout>
              </c:layout>
              <c:showVal val="1"/>
            </c:dLbl>
            <c:dLbl>
              <c:idx val="4"/>
              <c:layout>
                <c:manualLayout>
                  <c:x val="9.8870056497175167E-3"/>
                  <c:y val="-2.350427350427358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</c:v>
                </c:pt>
                <c:pt idx="1">
                  <c:v>ИМ с подъемом ST</c:v>
                </c:pt>
                <c:pt idx="2">
                  <c:v>ОНМК</c:v>
                </c:pt>
                <c:pt idx="3">
                  <c:v>ИИ</c:v>
                </c:pt>
                <c:pt idx="4">
                  <c:v>ЦВБ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6.6</c:v>
                </c:pt>
                <c:pt idx="1">
                  <c:v>6.5</c:v>
                </c:pt>
                <c:pt idx="2">
                  <c:v>14.5</c:v>
                </c:pt>
                <c:pt idx="3">
                  <c:v>10.9</c:v>
                </c:pt>
                <c:pt idx="4">
                  <c:v>14.4</c:v>
                </c:pt>
              </c:numCache>
            </c:numRef>
          </c:val>
        </c:ser>
        <c:shape val="cylinder"/>
        <c:axId val="257018112"/>
        <c:axId val="257028096"/>
        <c:axId val="0"/>
      </c:bar3DChart>
      <c:catAx>
        <c:axId val="257018112"/>
        <c:scaling>
          <c:orientation val="minMax"/>
        </c:scaling>
        <c:axPos val="b"/>
        <c:tickLblPos val="nextTo"/>
        <c:crossAx val="257028096"/>
        <c:crosses val="autoZero"/>
        <c:auto val="1"/>
        <c:lblAlgn val="ctr"/>
        <c:lblOffset val="100"/>
      </c:catAx>
      <c:valAx>
        <c:axId val="257028096"/>
        <c:scaling>
          <c:orientation val="minMax"/>
        </c:scaling>
        <c:axPos val="l"/>
        <c:majorGridlines/>
        <c:numFmt formatCode="General" sourceLinked="1"/>
        <c:tickLblPos val="nextTo"/>
        <c:crossAx val="257018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480205599300091E-2"/>
          <c:y val="3.3307250656167985E-2"/>
          <c:w val="0.73949201662292263"/>
          <c:h val="0.7950912073490823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ln w="25400" cap="rnd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1"/>
              </a:solidFill>
              <a:ln w="25400" cap="rnd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10</c:v>
                </c:pt>
                <c:pt idx="1">
                  <c:v>7.7</c:v>
                </c:pt>
                <c:pt idx="2">
                  <c:v>6.3</c:v>
                </c:pt>
                <c:pt idx="3">
                  <c:v>6.6</c:v>
                </c:pt>
                <c:pt idx="4">
                  <c:v>8</c:v>
                </c:pt>
                <c:pt idx="5">
                  <c:v>8.2000000000000011</c:v>
                </c:pt>
                <c:pt idx="6">
                  <c:v>7.4</c:v>
                </c:pt>
                <c:pt idx="7">
                  <c:v>7.8</c:v>
                </c:pt>
                <c:pt idx="8">
                  <c:v>6.4</c:v>
                </c:pt>
                <c:pt idx="9">
                  <c:v>6.7</c:v>
                </c:pt>
                <c:pt idx="10">
                  <c:v>6.7</c:v>
                </c:pt>
                <c:pt idx="11">
                  <c:v>6.4</c:v>
                </c:pt>
                <c:pt idx="1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ln w="25400" cap="rnd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2"/>
              </a:solidFill>
              <a:ln w="25400" cap="rnd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8.4</c:v>
                </c:pt>
                <c:pt idx="1">
                  <c:v>6.5</c:v>
                </c:pt>
                <c:pt idx="2">
                  <c:v>7.9</c:v>
                </c:pt>
                <c:pt idx="3">
                  <c:v>6.9</c:v>
                </c:pt>
                <c:pt idx="4">
                  <c:v>6.4</c:v>
                </c:pt>
                <c:pt idx="5">
                  <c:v>4.9000000000000004</c:v>
                </c:pt>
                <c:pt idx="6">
                  <c:v>5.8</c:v>
                </c:pt>
                <c:pt idx="7">
                  <c:v>4.7</c:v>
                </c:pt>
                <c:pt idx="8">
                  <c:v>5.0999999999999996</c:v>
                </c:pt>
                <c:pt idx="9">
                  <c:v>5.2</c:v>
                </c:pt>
                <c:pt idx="10">
                  <c:v>5</c:v>
                </c:pt>
                <c:pt idx="11">
                  <c:v>5.0999999999999996</c:v>
                </c:pt>
                <c:pt idx="12">
                  <c:v>5.88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ln w="25400" cap="rnd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3"/>
              </a:solidFill>
              <a:ln w="25400" cap="rnd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Лист1!$D$2:$D$14</c:f>
              <c:numCache>
                <c:formatCode>0.0</c:formatCode>
                <c:ptCount val="13"/>
                <c:pt idx="0">
                  <c:v>6.6</c:v>
                </c:pt>
                <c:pt idx="1">
                  <c:v>4.4000000000000004</c:v>
                </c:pt>
                <c:pt idx="2">
                  <c:v>3.7</c:v>
                </c:pt>
                <c:pt idx="3">
                  <c:v>3.5</c:v>
                </c:pt>
                <c:pt idx="4">
                  <c:v>4.4000000000000004</c:v>
                </c:pt>
                <c:pt idx="5">
                  <c:v>4.0999999999999996</c:v>
                </c:pt>
                <c:pt idx="6">
                  <c:v>3.5</c:v>
                </c:pt>
                <c:pt idx="7">
                  <c:v>3.6</c:v>
                </c:pt>
                <c:pt idx="8">
                  <c:v>3.9</c:v>
                </c:pt>
                <c:pt idx="9">
                  <c:v>3.7</c:v>
                </c:pt>
                <c:pt idx="10">
                  <c:v>4.3</c:v>
                </c:pt>
                <c:pt idx="11">
                  <c:v>3.7</c:v>
                </c:pt>
                <c:pt idx="12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ln w="25400" cap="rnd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4"/>
              </a:solidFill>
              <a:ln w="25400" cap="rnd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Лист1!$E$2:$E$14</c:f>
              <c:numCache>
                <c:formatCode>0.0</c:formatCode>
                <c:ptCount val="13"/>
                <c:pt idx="0">
                  <c:v>5.2</c:v>
                </c:pt>
                <c:pt idx="1">
                  <c:v>4.5</c:v>
                </c:pt>
                <c:pt idx="2">
                  <c:v>4.0999999999999996</c:v>
                </c:pt>
                <c:pt idx="3">
                  <c:v>3.2</c:v>
                </c:pt>
                <c:pt idx="4">
                  <c:v>3.3</c:v>
                </c:pt>
                <c:pt idx="5">
                  <c:v>3.2</c:v>
                </c:pt>
                <c:pt idx="6">
                  <c:v>3.2</c:v>
                </c:pt>
                <c:pt idx="7">
                  <c:v>3.3</c:v>
                </c:pt>
                <c:pt idx="8">
                  <c:v>3.3</c:v>
                </c:pt>
                <c:pt idx="9">
                  <c:v>3.6</c:v>
                </c:pt>
                <c:pt idx="10">
                  <c:v>4.8</c:v>
                </c:pt>
                <c:pt idx="11">
                  <c:v>3.8</c:v>
                </c:pt>
                <c:pt idx="12">
                  <c:v>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spPr>
            <a:ln w="25400" cap="rnd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5"/>
              </a:solidFill>
              <a:ln w="25400" cap="rnd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spPr>
            <a:ln w="25400" cap="rnd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marker>
            <c:spPr>
              <a:solidFill>
                <a:schemeClr val="accent6"/>
              </a:solidFill>
              <a:ln w="25400" cap="rnd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marker>
          <c:cat>
            <c:strRef>
              <c:f>Лист1!$A$2:$A$14</c:f>
              <c:strCache>
                <c:ptCount val="1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  <c:pt idx="12">
                  <c:v>ГОД</c:v>
                </c:pt>
              </c:strCache>
            </c:strRef>
          </c:cat>
          <c:val>
            <c:numRef>
              <c:f>Лист1!$G$2:$G$14</c:f>
              <c:numCache>
                <c:formatCode>General</c:formatCode>
                <c:ptCount val="13"/>
              </c:numCache>
            </c:numRef>
          </c:val>
        </c:ser>
        <c:marker val="1"/>
        <c:axId val="257182720"/>
        <c:axId val="257197184"/>
      </c:lineChart>
      <c:catAx>
        <c:axId val="257182720"/>
        <c:scaling>
          <c:orientation val="minMax"/>
        </c:scaling>
        <c:axPos val="b"/>
        <c:tickLblPos val="nextTo"/>
        <c:crossAx val="257197184"/>
        <c:crosses val="autoZero"/>
        <c:auto val="1"/>
        <c:lblAlgn val="ctr"/>
        <c:lblOffset val="100"/>
      </c:catAx>
      <c:valAx>
        <c:axId val="257197184"/>
        <c:scaling>
          <c:orientation val="minMax"/>
          <c:max val="10"/>
          <c:min val="0"/>
        </c:scaling>
        <c:axPos val="l"/>
        <c:majorGridlines/>
        <c:numFmt formatCode="0.0" sourceLinked="1"/>
        <c:tickLblPos val="nextTo"/>
        <c:crossAx val="257182720"/>
        <c:crosses val="autoZero"/>
        <c:crossBetween val="between"/>
        <c:majorUnit val="1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840138779527559"/>
          <c:y val="7.3667486876640487E-2"/>
          <c:w val="0.15803368328958878"/>
          <c:h val="0.625311023622047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F36C5-3A6C-46A1-9C9D-235AB31431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63D415A-4F00-4D62-B7A6-E6A89BF871A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2010 г. </a:t>
          </a:r>
        </a:p>
        <a:p>
          <a:r>
            <a:rPr lang="ru-RU" sz="3600" dirty="0" smtClean="0"/>
            <a:t>7,9%</a:t>
          </a:r>
          <a:endParaRPr lang="ru-RU" sz="3600" dirty="0"/>
        </a:p>
      </dgm:t>
    </dgm:pt>
    <dgm:pt modelId="{F111E17B-1B14-433C-9A09-CF5C7605BAE0}" type="parTrans" cxnId="{10304377-74B6-41DF-9022-E6D7C0B284D5}">
      <dgm:prSet/>
      <dgm:spPr/>
      <dgm:t>
        <a:bodyPr/>
        <a:lstStyle/>
        <a:p>
          <a:endParaRPr lang="ru-RU"/>
        </a:p>
      </dgm:t>
    </dgm:pt>
    <dgm:pt modelId="{84C4446D-5BAE-42B1-8EB2-F6CCB37CC913}" type="sibTrans" cxnId="{10304377-74B6-41DF-9022-E6D7C0B284D5}">
      <dgm:prSet/>
      <dgm:spPr/>
      <dgm:t>
        <a:bodyPr/>
        <a:lstStyle/>
        <a:p>
          <a:endParaRPr lang="ru-RU"/>
        </a:p>
      </dgm:t>
    </dgm:pt>
    <dgm:pt modelId="{C1B48CA3-FC10-4296-AF22-D68E03CD052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2015 г.</a:t>
          </a:r>
        </a:p>
        <a:p>
          <a:r>
            <a:rPr lang="ru-RU" sz="3600" dirty="0" smtClean="0"/>
            <a:t>3,7%</a:t>
          </a:r>
          <a:endParaRPr lang="ru-RU" sz="3600" dirty="0"/>
        </a:p>
      </dgm:t>
    </dgm:pt>
    <dgm:pt modelId="{D6E72E7A-2FB7-4F20-BFF1-BC50D9D5EC94}" type="parTrans" cxnId="{7FB97DB8-07FB-4BA6-9E93-962F5DF264BD}">
      <dgm:prSet/>
      <dgm:spPr/>
      <dgm:t>
        <a:bodyPr/>
        <a:lstStyle/>
        <a:p>
          <a:endParaRPr lang="ru-RU"/>
        </a:p>
      </dgm:t>
    </dgm:pt>
    <dgm:pt modelId="{22B31A56-C8F7-4436-8AAC-CFB84107C771}" type="sibTrans" cxnId="{7FB97DB8-07FB-4BA6-9E93-962F5DF264BD}">
      <dgm:prSet/>
      <dgm:spPr/>
      <dgm:t>
        <a:bodyPr/>
        <a:lstStyle/>
        <a:p>
          <a:endParaRPr lang="ru-RU"/>
        </a:p>
      </dgm:t>
    </dgm:pt>
    <dgm:pt modelId="{DF04F1E7-BCA8-4EFD-AB87-B09375DF7E7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2013 г.</a:t>
          </a:r>
        </a:p>
        <a:p>
          <a:r>
            <a:rPr lang="ru-RU" sz="3600" dirty="0" smtClean="0"/>
            <a:t>5,9%</a:t>
          </a:r>
          <a:endParaRPr lang="ru-RU" sz="3600" dirty="0"/>
        </a:p>
      </dgm:t>
    </dgm:pt>
    <dgm:pt modelId="{07EB0FB0-15BD-429D-9EF5-B1565D644AD0}" type="parTrans" cxnId="{F010649E-0723-4109-88BF-F7903B5D11AF}">
      <dgm:prSet/>
      <dgm:spPr/>
      <dgm:t>
        <a:bodyPr/>
        <a:lstStyle/>
        <a:p>
          <a:endParaRPr lang="ru-RU"/>
        </a:p>
      </dgm:t>
    </dgm:pt>
    <dgm:pt modelId="{25CCADEA-3A7C-4024-8ED9-30B4E889FAF0}" type="sibTrans" cxnId="{F010649E-0723-4109-88BF-F7903B5D11AF}">
      <dgm:prSet/>
      <dgm:spPr/>
      <dgm:t>
        <a:bodyPr/>
        <a:lstStyle/>
        <a:p>
          <a:endParaRPr lang="ru-RU"/>
        </a:p>
      </dgm:t>
    </dgm:pt>
    <dgm:pt modelId="{76299E73-0A87-493B-9781-BB2DEA77098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2012 г.</a:t>
          </a:r>
        </a:p>
        <a:p>
          <a:r>
            <a:rPr lang="ru-RU" sz="3600" dirty="0" smtClean="0"/>
            <a:t>7,3%</a:t>
          </a:r>
          <a:endParaRPr lang="ru-RU" sz="3600" dirty="0"/>
        </a:p>
      </dgm:t>
    </dgm:pt>
    <dgm:pt modelId="{94205989-A6CC-4D59-A877-6CAC18E795D5}" type="parTrans" cxnId="{54561257-1EC0-4416-A0EE-6D77FBF74CDA}">
      <dgm:prSet/>
      <dgm:spPr/>
      <dgm:t>
        <a:bodyPr/>
        <a:lstStyle/>
        <a:p>
          <a:endParaRPr lang="ru-RU"/>
        </a:p>
      </dgm:t>
    </dgm:pt>
    <dgm:pt modelId="{CDBBE0B9-A79B-406C-9958-A81166951E09}" type="sibTrans" cxnId="{54561257-1EC0-4416-A0EE-6D77FBF74CDA}">
      <dgm:prSet/>
      <dgm:spPr/>
      <dgm:t>
        <a:bodyPr/>
        <a:lstStyle/>
        <a:p>
          <a:endParaRPr lang="ru-RU"/>
        </a:p>
      </dgm:t>
    </dgm:pt>
    <dgm:pt modelId="{F067BF28-0F51-46A3-A7D1-89CAAAC789B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2011 г. </a:t>
          </a:r>
        </a:p>
        <a:p>
          <a:r>
            <a:rPr lang="ru-RU" sz="3600" dirty="0" smtClean="0"/>
            <a:t>7,3%</a:t>
          </a:r>
          <a:endParaRPr lang="ru-RU" sz="3600" dirty="0"/>
        </a:p>
      </dgm:t>
    </dgm:pt>
    <dgm:pt modelId="{1BEFDE20-2D10-4F7D-A71D-4C43290FEE74}" type="parTrans" cxnId="{9302B897-B607-46E9-B048-86DFFC05988F}">
      <dgm:prSet/>
      <dgm:spPr/>
      <dgm:t>
        <a:bodyPr/>
        <a:lstStyle/>
        <a:p>
          <a:endParaRPr lang="ru-RU"/>
        </a:p>
      </dgm:t>
    </dgm:pt>
    <dgm:pt modelId="{C43965EF-C684-4C98-B4B2-E35608DAF5B0}" type="sibTrans" cxnId="{9302B897-B607-46E9-B048-86DFFC05988F}">
      <dgm:prSet/>
      <dgm:spPr/>
      <dgm:t>
        <a:bodyPr/>
        <a:lstStyle/>
        <a:p>
          <a:endParaRPr lang="ru-RU"/>
        </a:p>
      </dgm:t>
    </dgm:pt>
    <dgm:pt modelId="{59234197-ECE2-4C09-95CF-A8DCA7501D1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2014 г.</a:t>
          </a:r>
        </a:p>
        <a:p>
          <a:r>
            <a:rPr lang="ru-RU" sz="3600" dirty="0" smtClean="0"/>
            <a:t>4,0%</a:t>
          </a:r>
          <a:endParaRPr lang="ru-RU" sz="3600" dirty="0"/>
        </a:p>
      </dgm:t>
    </dgm:pt>
    <dgm:pt modelId="{02998771-160D-4A28-9CA0-BD2F6262B616}" type="sibTrans" cxnId="{26066C0C-01B0-4C25-A2EC-525DCAC52B7F}">
      <dgm:prSet/>
      <dgm:spPr/>
      <dgm:t>
        <a:bodyPr/>
        <a:lstStyle/>
        <a:p>
          <a:endParaRPr lang="ru-RU"/>
        </a:p>
      </dgm:t>
    </dgm:pt>
    <dgm:pt modelId="{35118352-4417-4FFA-B8E0-8513C8B2F9BE}" type="parTrans" cxnId="{26066C0C-01B0-4C25-A2EC-525DCAC52B7F}">
      <dgm:prSet/>
      <dgm:spPr/>
      <dgm:t>
        <a:bodyPr/>
        <a:lstStyle/>
        <a:p>
          <a:endParaRPr lang="ru-RU"/>
        </a:p>
      </dgm:t>
    </dgm:pt>
    <dgm:pt modelId="{419D16EE-AFA6-4BD2-A2F3-28262289D9C3}" type="pres">
      <dgm:prSet presAssocID="{4A3F36C5-3A6C-46A1-9C9D-235AB3143129}" presName="CompostProcess" presStyleCnt="0">
        <dgm:presLayoutVars>
          <dgm:dir/>
          <dgm:resizeHandles val="exact"/>
        </dgm:presLayoutVars>
      </dgm:prSet>
      <dgm:spPr/>
    </dgm:pt>
    <dgm:pt modelId="{E5B28B67-DCD9-414D-B193-75FD8429467B}" type="pres">
      <dgm:prSet presAssocID="{4A3F36C5-3A6C-46A1-9C9D-235AB3143129}" presName="arrow" presStyleLbl="bgShp" presStyleIdx="0" presStyleCn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</dgm:pt>
    <dgm:pt modelId="{8EA9E840-A888-4FD2-8329-B7EC5CBE2778}" type="pres">
      <dgm:prSet presAssocID="{4A3F36C5-3A6C-46A1-9C9D-235AB3143129}" presName="linearProcess" presStyleCnt="0"/>
      <dgm:spPr/>
    </dgm:pt>
    <dgm:pt modelId="{63739D53-054D-42A7-B1DC-31D67710290A}" type="pres">
      <dgm:prSet presAssocID="{663D415A-4F00-4D62-B7A6-E6A89BF871AF}" presName="textNode" presStyleLbl="node1" presStyleIdx="0" presStyleCnt="6" custScaleX="1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B05CC-56E4-4193-814F-F0E914B9E463}" type="pres">
      <dgm:prSet presAssocID="{84C4446D-5BAE-42B1-8EB2-F6CCB37CC913}" presName="sibTrans" presStyleCnt="0"/>
      <dgm:spPr/>
    </dgm:pt>
    <dgm:pt modelId="{1496D795-8892-4725-BB4F-A0FC5CA98B0D}" type="pres">
      <dgm:prSet presAssocID="{F067BF28-0F51-46A3-A7D1-89CAAAC789B6}" presName="textNode" presStyleLbl="node1" presStyleIdx="1" presStyleCnt="6" custScaleX="10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026C0-0D50-427D-AB3D-1609D746C004}" type="pres">
      <dgm:prSet presAssocID="{C43965EF-C684-4C98-B4B2-E35608DAF5B0}" presName="sibTrans" presStyleCnt="0"/>
      <dgm:spPr/>
    </dgm:pt>
    <dgm:pt modelId="{2D7AFE14-B415-41CB-9F44-B5A9EA4B3779}" type="pres">
      <dgm:prSet presAssocID="{76299E73-0A87-493B-9781-BB2DEA770983}" presName="textNode" presStyleLbl="node1" presStyleIdx="2" presStyleCnt="6" custScaleX="108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0FEE3-E89B-4895-9A72-D19DE8EA5734}" type="pres">
      <dgm:prSet presAssocID="{CDBBE0B9-A79B-406C-9958-A81166951E09}" presName="sibTrans" presStyleCnt="0"/>
      <dgm:spPr/>
    </dgm:pt>
    <dgm:pt modelId="{C9845DDC-CD49-4641-8ABA-CAFD560577B0}" type="pres">
      <dgm:prSet presAssocID="{DF04F1E7-BCA8-4EFD-AB87-B09375DF7E74}" presName="textNode" presStyleLbl="node1" presStyleIdx="3" presStyleCnt="6" custScaleX="11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06837-4F50-4DBE-8F3C-1428294A325B}" type="pres">
      <dgm:prSet presAssocID="{25CCADEA-3A7C-4024-8ED9-30B4E889FAF0}" presName="sibTrans" presStyleCnt="0"/>
      <dgm:spPr/>
    </dgm:pt>
    <dgm:pt modelId="{A3188E98-C510-4C90-B691-FA7A7CE0CD70}" type="pres">
      <dgm:prSet presAssocID="{59234197-ECE2-4C09-95CF-A8DCA7501D15}" presName="textNode" presStyleLbl="node1" presStyleIdx="4" presStyleCnt="6" custScaleX="12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61BF3-3B34-4D9C-8F29-9BFE5DC3AD02}" type="pres">
      <dgm:prSet presAssocID="{02998771-160D-4A28-9CA0-BD2F6262B616}" presName="sibTrans" presStyleCnt="0"/>
      <dgm:spPr/>
    </dgm:pt>
    <dgm:pt modelId="{FCB2A1A1-3EE5-4CF0-A212-1B46ED916C59}" type="pres">
      <dgm:prSet presAssocID="{C1B48CA3-FC10-4296-AF22-D68E03CD052C}" presName="textNode" presStyleLbl="node1" presStyleIdx="5" presStyleCnt="6" custScaleX="110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6D4EA0-493B-4C02-9E1B-61B0CECA56C6}" type="presOf" srcId="{663D415A-4F00-4D62-B7A6-E6A89BF871AF}" destId="{63739D53-054D-42A7-B1DC-31D67710290A}" srcOrd="0" destOrd="0" presId="urn:microsoft.com/office/officeart/2005/8/layout/hProcess9"/>
    <dgm:cxn modelId="{54561257-1EC0-4416-A0EE-6D77FBF74CDA}" srcId="{4A3F36C5-3A6C-46A1-9C9D-235AB3143129}" destId="{76299E73-0A87-493B-9781-BB2DEA770983}" srcOrd="2" destOrd="0" parTransId="{94205989-A6CC-4D59-A877-6CAC18E795D5}" sibTransId="{CDBBE0B9-A79B-406C-9958-A81166951E09}"/>
    <dgm:cxn modelId="{0312C47B-6CAA-4ADE-A788-296A4B8C5950}" type="presOf" srcId="{59234197-ECE2-4C09-95CF-A8DCA7501D15}" destId="{A3188E98-C510-4C90-B691-FA7A7CE0CD70}" srcOrd="0" destOrd="0" presId="urn:microsoft.com/office/officeart/2005/8/layout/hProcess9"/>
    <dgm:cxn modelId="{10304377-74B6-41DF-9022-E6D7C0B284D5}" srcId="{4A3F36C5-3A6C-46A1-9C9D-235AB3143129}" destId="{663D415A-4F00-4D62-B7A6-E6A89BF871AF}" srcOrd="0" destOrd="0" parTransId="{F111E17B-1B14-433C-9A09-CF5C7605BAE0}" sibTransId="{84C4446D-5BAE-42B1-8EB2-F6CCB37CC913}"/>
    <dgm:cxn modelId="{26066C0C-01B0-4C25-A2EC-525DCAC52B7F}" srcId="{4A3F36C5-3A6C-46A1-9C9D-235AB3143129}" destId="{59234197-ECE2-4C09-95CF-A8DCA7501D15}" srcOrd="4" destOrd="0" parTransId="{35118352-4417-4FFA-B8E0-8513C8B2F9BE}" sibTransId="{02998771-160D-4A28-9CA0-BD2F6262B616}"/>
    <dgm:cxn modelId="{B2F62CC7-10B3-483A-AACE-59655A2EA294}" type="presOf" srcId="{C1B48CA3-FC10-4296-AF22-D68E03CD052C}" destId="{FCB2A1A1-3EE5-4CF0-A212-1B46ED916C59}" srcOrd="0" destOrd="0" presId="urn:microsoft.com/office/officeart/2005/8/layout/hProcess9"/>
    <dgm:cxn modelId="{8F5F7774-2BDF-4119-9908-6B0AAD69A31A}" type="presOf" srcId="{4A3F36C5-3A6C-46A1-9C9D-235AB3143129}" destId="{419D16EE-AFA6-4BD2-A2F3-28262289D9C3}" srcOrd="0" destOrd="0" presId="urn:microsoft.com/office/officeart/2005/8/layout/hProcess9"/>
    <dgm:cxn modelId="{328A5D42-3E1C-4387-8C98-7852A85BC1C5}" type="presOf" srcId="{76299E73-0A87-493B-9781-BB2DEA770983}" destId="{2D7AFE14-B415-41CB-9F44-B5A9EA4B3779}" srcOrd="0" destOrd="0" presId="urn:microsoft.com/office/officeart/2005/8/layout/hProcess9"/>
    <dgm:cxn modelId="{7FB97DB8-07FB-4BA6-9E93-962F5DF264BD}" srcId="{4A3F36C5-3A6C-46A1-9C9D-235AB3143129}" destId="{C1B48CA3-FC10-4296-AF22-D68E03CD052C}" srcOrd="5" destOrd="0" parTransId="{D6E72E7A-2FB7-4F20-BFF1-BC50D9D5EC94}" sibTransId="{22B31A56-C8F7-4436-8AAC-CFB84107C771}"/>
    <dgm:cxn modelId="{C68B1774-962D-4EBB-B5CE-8902385AFE09}" type="presOf" srcId="{DF04F1E7-BCA8-4EFD-AB87-B09375DF7E74}" destId="{C9845DDC-CD49-4641-8ABA-CAFD560577B0}" srcOrd="0" destOrd="0" presId="urn:microsoft.com/office/officeart/2005/8/layout/hProcess9"/>
    <dgm:cxn modelId="{5509BD9F-9915-4DC8-8FE0-6682AD176635}" type="presOf" srcId="{F067BF28-0F51-46A3-A7D1-89CAAAC789B6}" destId="{1496D795-8892-4725-BB4F-A0FC5CA98B0D}" srcOrd="0" destOrd="0" presId="urn:microsoft.com/office/officeart/2005/8/layout/hProcess9"/>
    <dgm:cxn modelId="{9302B897-B607-46E9-B048-86DFFC05988F}" srcId="{4A3F36C5-3A6C-46A1-9C9D-235AB3143129}" destId="{F067BF28-0F51-46A3-A7D1-89CAAAC789B6}" srcOrd="1" destOrd="0" parTransId="{1BEFDE20-2D10-4F7D-A71D-4C43290FEE74}" sibTransId="{C43965EF-C684-4C98-B4B2-E35608DAF5B0}"/>
    <dgm:cxn modelId="{F010649E-0723-4109-88BF-F7903B5D11AF}" srcId="{4A3F36C5-3A6C-46A1-9C9D-235AB3143129}" destId="{DF04F1E7-BCA8-4EFD-AB87-B09375DF7E74}" srcOrd="3" destOrd="0" parTransId="{07EB0FB0-15BD-429D-9EF5-B1565D644AD0}" sibTransId="{25CCADEA-3A7C-4024-8ED9-30B4E889FAF0}"/>
    <dgm:cxn modelId="{48A08D2C-DED2-4796-9338-EAF0B20A5348}" type="presParOf" srcId="{419D16EE-AFA6-4BD2-A2F3-28262289D9C3}" destId="{E5B28B67-DCD9-414D-B193-75FD8429467B}" srcOrd="0" destOrd="0" presId="urn:microsoft.com/office/officeart/2005/8/layout/hProcess9"/>
    <dgm:cxn modelId="{0316DA31-DB0C-4276-91AF-E9E332FD8084}" type="presParOf" srcId="{419D16EE-AFA6-4BD2-A2F3-28262289D9C3}" destId="{8EA9E840-A888-4FD2-8329-B7EC5CBE2778}" srcOrd="1" destOrd="0" presId="urn:microsoft.com/office/officeart/2005/8/layout/hProcess9"/>
    <dgm:cxn modelId="{AA84B9DF-D43A-47B7-B553-E03D9AE37B38}" type="presParOf" srcId="{8EA9E840-A888-4FD2-8329-B7EC5CBE2778}" destId="{63739D53-054D-42A7-B1DC-31D67710290A}" srcOrd="0" destOrd="0" presId="urn:microsoft.com/office/officeart/2005/8/layout/hProcess9"/>
    <dgm:cxn modelId="{F46721E7-36CF-4208-AC55-1E4951BA2515}" type="presParOf" srcId="{8EA9E840-A888-4FD2-8329-B7EC5CBE2778}" destId="{1E9B05CC-56E4-4193-814F-F0E914B9E463}" srcOrd="1" destOrd="0" presId="urn:microsoft.com/office/officeart/2005/8/layout/hProcess9"/>
    <dgm:cxn modelId="{ACE0DE8F-0014-49F2-B2C1-7DFC53607A22}" type="presParOf" srcId="{8EA9E840-A888-4FD2-8329-B7EC5CBE2778}" destId="{1496D795-8892-4725-BB4F-A0FC5CA98B0D}" srcOrd="2" destOrd="0" presId="urn:microsoft.com/office/officeart/2005/8/layout/hProcess9"/>
    <dgm:cxn modelId="{6916B981-DABF-4771-A542-0132EEE86240}" type="presParOf" srcId="{8EA9E840-A888-4FD2-8329-B7EC5CBE2778}" destId="{F88026C0-0D50-427D-AB3D-1609D746C004}" srcOrd="3" destOrd="0" presId="urn:microsoft.com/office/officeart/2005/8/layout/hProcess9"/>
    <dgm:cxn modelId="{1B41F688-32A8-427B-BB7E-910ABE185A70}" type="presParOf" srcId="{8EA9E840-A888-4FD2-8329-B7EC5CBE2778}" destId="{2D7AFE14-B415-41CB-9F44-B5A9EA4B3779}" srcOrd="4" destOrd="0" presId="urn:microsoft.com/office/officeart/2005/8/layout/hProcess9"/>
    <dgm:cxn modelId="{7E523E09-A3F6-4A37-A63B-048013A7867F}" type="presParOf" srcId="{8EA9E840-A888-4FD2-8329-B7EC5CBE2778}" destId="{62A0FEE3-E89B-4895-9A72-D19DE8EA5734}" srcOrd="5" destOrd="0" presId="urn:microsoft.com/office/officeart/2005/8/layout/hProcess9"/>
    <dgm:cxn modelId="{1AA0C48C-45B4-4564-BE83-3B4EB0E30DEC}" type="presParOf" srcId="{8EA9E840-A888-4FD2-8329-B7EC5CBE2778}" destId="{C9845DDC-CD49-4641-8ABA-CAFD560577B0}" srcOrd="6" destOrd="0" presId="urn:microsoft.com/office/officeart/2005/8/layout/hProcess9"/>
    <dgm:cxn modelId="{18FC59D1-AAE1-424B-8D9C-5B7DD20B5FBF}" type="presParOf" srcId="{8EA9E840-A888-4FD2-8329-B7EC5CBE2778}" destId="{E5C06837-4F50-4DBE-8F3C-1428294A325B}" srcOrd="7" destOrd="0" presId="urn:microsoft.com/office/officeart/2005/8/layout/hProcess9"/>
    <dgm:cxn modelId="{2D93D58D-9D59-457F-8267-DC0DE4EC0715}" type="presParOf" srcId="{8EA9E840-A888-4FD2-8329-B7EC5CBE2778}" destId="{A3188E98-C510-4C90-B691-FA7A7CE0CD70}" srcOrd="8" destOrd="0" presId="urn:microsoft.com/office/officeart/2005/8/layout/hProcess9"/>
    <dgm:cxn modelId="{E507F330-3375-4003-B4A3-28ED879FD489}" type="presParOf" srcId="{8EA9E840-A888-4FD2-8329-B7EC5CBE2778}" destId="{01E61BF3-3B34-4D9C-8F29-9BFE5DC3AD02}" srcOrd="9" destOrd="0" presId="urn:microsoft.com/office/officeart/2005/8/layout/hProcess9"/>
    <dgm:cxn modelId="{2CA681DA-9CC1-44E2-BE42-51773CFD94D9}" type="presParOf" srcId="{8EA9E840-A888-4FD2-8329-B7EC5CBE2778}" destId="{FCB2A1A1-3EE5-4CF0-A212-1B46ED916C59}" srcOrd="10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4E190-001C-4973-8723-DA85173B332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B23168-BD38-490E-9FD1-64E86D27A36F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2A973BC-9D9B-427D-92AE-3184C42761D2}" type="parTrans" cxnId="{61B676CB-B7AD-4FD6-ACC0-CCE78C86B54C}">
      <dgm:prSet/>
      <dgm:spPr/>
      <dgm:t>
        <a:bodyPr/>
        <a:lstStyle/>
        <a:p>
          <a:endParaRPr lang="ru-RU"/>
        </a:p>
      </dgm:t>
    </dgm:pt>
    <dgm:pt modelId="{DDCD3C2B-55E5-4482-B739-2B2738C03BB3}" type="sibTrans" cxnId="{61B676CB-B7AD-4FD6-ACC0-CCE78C86B54C}">
      <dgm:prSet/>
      <dgm:spPr/>
      <dgm:t>
        <a:bodyPr/>
        <a:lstStyle/>
        <a:p>
          <a:endParaRPr lang="ru-RU"/>
        </a:p>
      </dgm:t>
    </dgm:pt>
    <dgm:pt modelId="{61388A8C-AD77-481D-96D6-06B2B40AF54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Пролечено больше больных(на 9%)</a:t>
          </a:r>
          <a:endParaRPr lang="ru-RU" dirty="0"/>
        </a:p>
      </dgm:t>
    </dgm:pt>
    <dgm:pt modelId="{7CD85B3C-28CF-4EA4-A41E-7638BD109269}" type="parTrans" cxnId="{F06B091D-DA10-4864-9DC9-8E353454B04A}">
      <dgm:prSet/>
      <dgm:spPr/>
      <dgm:t>
        <a:bodyPr/>
        <a:lstStyle/>
        <a:p>
          <a:endParaRPr lang="ru-RU"/>
        </a:p>
      </dgm:t>
    </dgm:pt>
    <dgm:pt modelId="{C43FB7CC-F61B-463F-815E-430CF2D715D6}" type="sibTrans" cxnId="{F06B091D-DA10-4864-9DC9-8E353454B04A}">
      <dgm:prSet/>
      <dgm:spPr/>
      <dgm:t>
        <a:bodyPr/>
        <a:lstStyle/>
        <a:p>
          <a:endParaRPr lang="ru-RU"/>
        </a:p>
      </dgm:t>
    </dgm:pt>
    <dgm:pt modelId="{A6B6D34F-A672-41D8-988B-ED99DC3A49E0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2DAFFF7-A41C-4F00-9B07-18DE5250E876}" type="parTrans" cxnId="{E234B239-CD31-4FE2-BD06-05A41670A11C}">
      <dgm:prSet/>
      <dgm:spPr/>
      <dgm:t>
        <a:bodyPr/>
        <a:lstStyle/>
        <a:p>
          <a:endParaRPr lang="ru-RU"/>
        </a:p>
      </dgm:t>
    </dgm:pt>
    <dgm:pt modelId="{F65EDA67-1D4C-4E62-AFBE-C547BEF1D973}" type="sibTrans" cxnId="{E234B239-CD31-4FE2-BD06-05A41670A11C}">
      <dgm:prSet/>
      <dgm:spPr/>
      <dgm:t>
        <a:bodyPr/>
        <a:lstStyle/>
        <a:p>
          <a:endParaRPr lang="ru-RU"/>
        </a:p>
      </dgm:t>
    </dgm:pt>
    <dgm:pt modelId="{4E02CA41-862F-4202-BC4F-5AB3ECE2AD69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Уменьшился койко-день (на 15,4%)</a:t>
          </a:r>
          <a:endParaRPr lang="ru-RU" dirty="0"/>
        </a:p>
      </dgm:t>
    </dgm:pt>
    <dgm:pt modelId="{C3F9CCE2-EB8B-4163-B1E9-E2222924F5D1}" type="parTrans" cxnId="{CED1B700-84EB-4F12-A013-E21400FCCB5C}">
      <dgm:prSet/>
      <dgm:spPr/>
      <dgm:t>
        <a:bodyPr/>
        <a:lstStyle/>
        <a:p>
          <a:endParaRPr lang="ru-RU"/>
        </a:p>
      </dgm:t>
    </dgm:pt>
    <dgm:pt modelId="{19C46E33-566F-4B87-85A0-286BB3C27A3B}" type="sibTrans" cxnId="{CED1B700-84EB-4F12-A013-E21400FCCB5C}">
      <dgm:prSet/>
      <dgm:spPr/>
      <dgm:t>
        <a:bodyPr/>
        <a:lstStyle/>
        <a:p>
          <a:endParaRPr lang="ru-RU"/>
        </a:p>
      </dgm:t>
    </dgm:pt>
    <dgm:pt modelId="{056D947C-6533-425B-8664-175AD5D376AE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F7A5E49-5C80-4B19-9640-C773304A3548}" type="parTrans" cxnId="{F49C99F5-83E2-4B93-8CD0-72F34BF08A7F}">
      <dgm:prSet/>
      <dgm:spPr/>
      <dgm:t>
        <a:bodyPr/>
        <a:lstStyle/>
        <a:p>
          <a:endParaRPr lang="ru-RU"/>
        </a:p>
      </dgm:t>
    </dgm:pt>
    <dgm:pt modelId="{B59F37BB-A3A8-41C8-85E7-97EF8D0E664C}" type="sibTrans" cxnId="{F49C99F5-83E2-4B93-8CD0-72F34BF08A7F}">
      <dgm:prSet/>
      <dgm:spPr/>
      <dgm:t>
        <a:bodyPr/>
        <a:lstStyle/>
        <a:p>
          <a:endParaRPr lang="ru-RU"/>
        </a:p>
      </dgm:t>
    </dgm:pt>
    <dgm:pt modelId="{92BBFFD9-DDEE-4326-8B61-C7DC640A013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Снизилась общая летальность на 0,3% </a:t>
          </a:r>
          <a:endParaRPr lang="ru-RU" dirty="0"/>
        </a:p>
      </dgm:t>
    </dgm:pt>
    <dgm:pt modelId="{3DAF2664-C0DC-44D4-A382-E01F2E3101E7}" type="parTrans" cxnId="{66B9DEB1-2CAF-4B39-A6EF-AA44815AE94B}">
      <dgm:prSet/>
      <dgm:spPr/>
      <dgm:t>
        <a:bodyPr/>
        <a:lstStyle/>
        <a:p>
          <a:endParaRPr lang="ru-RU"/>
        </a:p>
      </dgm:t>
    </dgm:pt>
    <dgm:pt modelId="{B679CB50-235A-4BE2-A626-68E7854547F4}" type="sibTrans" cxnId="{66B9DEB1-2CAF-4B39-A6EF-AA44815AE94B}">
      <dgm:prSet/>
      <dgm:spPr/>
      <dgm:t>
        <a:bodyPr/>
        <a:lstStyle/>
        <a:p>
          <a:endParaRPr lang="ru-RU"/>
        </a:p>
      </dgm:t>
    </dgm:pt>
    <dgm:pt modelId="{2534F5F6-B3EB-4986-81B3-DCA44BAD1F2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DE8482CA-522E-4540-AAD8-BE732FBFC7A1}" type="parTrans" cxnId="{584459D1-9CB5-419A-BD9D-87598725F93B}">
      <dgm:prSet/>
      <dgm:spPr/>
    </dgm:pt>
    <dgm:pt modelId="{0F5F30D1-63FB-405C-B0DD-D8869301917C}" type="sibTrans" cxnId="{584459D1-9CB5-419A-BD9D-87598725F93B}">
      <dgm:prSet/>
      <dgm:spPr/>
    </dgm:pt>
    <dgm:pt modelId="{9B379D56-FE17-4D28-A6A1-88C4E0EDA6F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6B9415E7-5734-4F62-9768-7F25B348C01D}" type="parTrans" cxnId="{3906F27A-A4EE-4555-9279-7D08AF31D059}">
      <dgm:prSet/>
      <dgm:spPr/>
    </dgm:pt>
    <dgm:pt modelId="{497E1A55-957E-4385-B847-AA7B8427256A}" type="sibTrans" cxnId="{3906F27A-A4EE-4555-9279-7D08AF31D059}">
      <dgm:prSet/>
      <dgm:spPr/>
    </dgm:pt>
    <dgm:pt modelId="{BD4CCD72-DCBA-43F7-9A14-D236E2EDD48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mtClean="0"/>
            <a:t>Снизилась летальность: от инсультов на 2,4%, от ОНМК на 4,3%, от ЦВБ на 3,2%</a:t>
          </a:r>
          <a:endParaRPr lang="ru-RU" dirty="0"/>
        </a:p>
      </dgm:t>
    </dgm:pt>
    <dgm:pt modelId="{B87B9FEE-CB9C-473C-8A55-91C58556AF35}" type="parTrans" cxnId="{35052B3F-ABA1-4576-A45F-2FDA60A21680}">
      <dgm:prSet/>
      <dgm:spPr/>
      <dgm:t>
        <a:bodyPr/>
        <a:lstStyle/>
        <a:p>
          <a:endParaRPr lang="ru-RU"/>
        </a:p>
      </dgm:t>
    </dgm:pt>
    <dgm:pt modelId="{4DB4E6D7-0B03-4394-AF74-3A425AEB08A0}" type="sibTrans" cxnId="{35052B3F-ABA1-4576-A45F-2FDA60A21680}">
      <dgm:prSet/>
      <dgm:spPr/>
      <dgm:t>
        <a:bodyPr/>
        <a:lstStyle/>
        <a:p>
          <a:endParaRPr lang="ru-RU"/>
        </a:p>
      </dgm:t>
    </dgm:pt>
    <dgm:pt modelId="{FC500365-802B-4E99-A369-48F26759C303}" type="pres">
      <dgm:prSet presAssocID="{0C34E190-001C-4973-8723-DA85173B33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7DAD1-0B90-4F9B-8274-C2D81E3A256D}" type="pres">
      <dgm:prSet presAssocID="{ACB23168-BD38-490E-9FD1-64E86D27A36F}" presName="composite" presStyleCnt="0"/>
      <dgm:spPr/>
    </dgm:pt>
    <dgm:pt modelId="{B225BC82-3A13-4831-A7BD-FF9B24628CFE}" type="pres">
      <dgm:prSet presAssocID="{ACB23168-BD38-490E-9FD1-64E86D27A36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B7C9D-8165-4B08-9845-66486FD84D20}" type="pres">
      <dgm:prSet presAssocID="{ACB23168-BD38-490E-9FD1-64E86D27A36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30490-B03C-4531-9352-31092BA334ED}" type="pres">
      <dgm:prSet presAssocID="{DDCD3C2B-55E5-4482-B739-2B2738C03BB3}" presName="sp" presStyleCnt="0"/>
      <dgm:spPr/>
    </dgm:pt>
    <dgm:pt modelId="{F8449991-7E18-4E92-8991-6917B7F43072}" type="pres">
      <dgm:prSet presAssocID="{A6B6D34F-A672-41D8-988B-ED99DC3A49E0}" presName="composite" presStyleCnt="0"/>
      <dgm:spPr/>
    </dgm:pt>
    <dgm:pt modelId="{85D9C6DD-AB9B-4E2B-A716-CECCDE0A1CAB}" type="pres">
      <dgm:prSet presAssocID="{A6B6D34F-A672-41D8-988B-ED99DC3A49E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5235C-08BA-4F03-B0CE-FA0BF15568B7}" type="pres">
      <dgm:prSet presAssocID="{A6B6D34F-A672-41D8-988B-ED99DC3A49E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73476-9B91-44C8-91EF-2145BAF093CA}" type="pres">
      <dgm:prSet presAssocID="{F65EDA67-1D4C-4E62-AFBE-C547BEF1D973}" presName="sp" presStyleCnt="0"/>
      <dgm:spPr/>
    </dgm:pt>
    <dgm:pt modelId="{C8DBD915-B2E3-446D-B825-97D1FC00E02A}" type="pres">
      <dgm:prSet presAssocID="{056D947C-6533-425B-8664-175AD5D376AE}" presName="composite" presStyleCnt="0"/>
      <dgm:spPr/>
    </dgm:pt>
    <dgm:pt modelId="{181212D8-8110-4125-BEC9-B006B99FEE93}" type="pres">
      <dgm:prSet presAssocID="{056D947C-6533-425B-8664-175AD5D376A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2D509-FB2F-43E3-BCB1-7EB9F34D7996}" type="pres">
      <dgm:prSet presAssocID="{056D947C-6533-425B-8664-175AD5D376A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255C6-53BB-4C0E-80DF-7F55FD8E784B}" type="pres">
      <dgm:prSet presAssocID="{B59F37BB-A3A8-41C8-85E7-97EF8D0E664C}" presName="sp" presStyleCnt="0"/>
      <dgm:spPr/>
    </dgm:pt>
    <dgm:pt modelId="{37CF5476-60EC-4B33-94A7-9540F06113AD}" type="pres">
      <dgm:prSet presAssocID="{2534F5F6-B3EB-4986-81B3-DCA44BAD1F21}" presName="composite" presStyleCnt="0"/>
      <dgm:spPr/>
    </dgm:pt>
    <dgm:pt modelId="{F5E19801-2CE3-441A-8CD9-AFF300FE6087}" type="pres">
      <dgm:prSet presAssocID="{2534F5F6-B3EB-4986-81B3-DCA44BAD1F2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4C61B-3075-43DF-9E2E-2B4A506F4C75}" type="pres">
      <dgm:prSet presAssocID="{2534F5F6-B3EB-4986-81B3-DCA44BAD1F2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C99F5-83E2-4B93-8CD0-72F34BF08A7F}" srcId="{0C34E190-001C-4973-8723-DA85173B3322}" destId="{056D947C-6533-425B-8664-175AD5D376AE}" srcOrd="2" destOrd="0" parTransId="{7F7A5E49-5C80-4B19-9640-C773304A3548}" sibTransId="{B59F37BB-A3A8-41C8-85E7-97EF8D0E664C}"/>
    <dgm:cxn modelId="{584459D1-9CB5-419A-BD9D-87598725F93B}" srcId="{0C34E190-001C-4973-8723-DA85173B3322}" destId="{2534F5F6-B3EB-4986-81B3-DCA44BAD1F21}" srcOrd="3" destOrd="0" parTransId="{DE8482CA-522E-4540-AAD8-BE732FBFC7A1}" sibTransId="{0F5F30D1-63FB-405C-B0DD-D8869301917C}"/>
    <dgm:cxn modelId="{E3B1F64D-2D96-46DF-9E9B-4C2E98B63010}" type="presOf" srcId="{056D947C-6533-425B-8664-175AD5D376AE}" destId="{181212D8-8110-4125-BEC9-B006B99FEE93}" srcOrd="0" destOrd="0" presId="urn:microsoft.com/office/officeart/2005/8/layout/chevron2"/>
    <dgm:cxn modelId="{A212904F-B10A-43BD-938C-1624159ACEE3}" type="presOf" srcId="{0C34E190-001C-4973-8723-DA85173B3322}" destId="{FC500365-802B-4E99-A369-48F26759C303}" srcOrd="0" destOrd="0" presId="urn:microsoft.com/office/officeart/2005/8/layout/chevron2"/>
    <dgm:cxn modelId="{C0074041-E70F-4A7D-A294-4DBEEA1F77EF}" type="presOf" srcId="{9B379D56-FE17-4D28-A6A1-88C4E0EDA6F7}" destId="{7534C61B-3075-43DF-9E2E-2B4A506F4C75}" srcOrd="0" destOrd="0" presId="urn:microsoft.com/office/officeart/2005/8/layout/chevron2"/>
    <dgm:cxn modelId="{7EDE4E1D-422A-4517-A6F2-3CB6F12A6744}" type="presOf" srcId="{A6B6D34F-A672-41D8-988B-ED99DC3A49E0}" destId="{85D9C6DD-AB9B-4E2B-A716-CECCDE0A1CAB}" srcOrd="0" destOrd="0" presId="urn:microsoft.com/office/officeart/2005/8/layout/chevron2"/>
    <dgm:cxn modelId="{3D7B4B35-CB71-45AE-A742-A91160508DA6}" type="presOf" srcId="{ACB23168-BD38-490E-9FD1-64E86D27A36F}" destId="{B225BC82-3A13-4831-A7BD-FF9B24628CFE}" srcOrd="0" destOrd="0" presId="urn:microsoft.com/office/officeart/2005/8/layout/chevron2"/>
    <dgm:cxn modelId="{61B676CB-B7AD-4FD6-ACC0-CCE78C86B54C}" srcId="{0C34E190-001C-4973-8723-DA85173B3322}" destId="{ACB23168-BD38-490E-9FD1-64E86D27A36F}" srcOrd="0" destOrd="0" parTransId="{82A973BC-9D9B-427D-92AE-3184C42761D2}" sibTransId="{DDCD3C2B-55E5-4482-B739-2B2738C03BB3}"/>
    <dgm:cxn modelId="{66B9DEB1-2CAF-4B39-A6EF-AA44815AE94B}" srcId="{056D947C-6533-425B-8664-175AD5D376AE}" destId="{92BBFFD9-DDEE-4326-8B61-C7DC640A013B}" srcOrd="0" destOrd="0" parTransId="{3DAF2664-C0DC-44D4-A382-E01F2E3101E7}" sibTransId="{B679CB50-235A-4BE2-A626-68E7854547F4}"/>
    <dgm:cxn modelId="{F06B091D-DA10-4864-9DC9-8E353454B04A}" srcId="{ACB23168-BD38-490E-9FD1-64E86D27A36F}" destId="{61388A8C-AD77-481D-96D6-06B2B40AF540}" srcOrd="0" destOrd="0" parTransId="{7CD85B3C-28CF-4EA4-A41E-7638BD109269}" sibTransId="{C43FB7CC-F61B-463F-815E-430CF2D715D6}"/>
    <dgm:cxn modelId="{514E8AA5-8B3F-4218-9BD0-E8D72DA3AD94}" type="presOf" srcId="{92BBFFD9-DDEE-4326-8B61-C7DC640A013B}" destId="{63C2D509-FB2F-43E3-BCB1-7EB9F34D7996}" srcOrd="0" destOrd="0" presId="urn:microsoft.com/office/officeart/2005/8/layout/chevron2"/>
    <dgm:cxn modelId="{62BB7079-051C-4B89-BC3B-5D7B44852022}" type="presOf" srcId="{4E02CA41-862F-4202-BC4F-5AB3ECE2AD69}" destId="{EA05235C-08BA-4F03-B0CE-FA0BF15568B7}" srcOrd="0" destOrd="0" presId="urn:microsoft.com/office/officeart/2005/8/layout/chevron2"/>
    <dgm:cxn modelId="{AFAAB32C-9BAB-4319-B917-A5F74BDA2C70}" type="presOf" srcId="{61388A8C-AD77-481D-96D6-06B2B40AF540}" destId="{EF6B7C9D-8165-4B08-9845-66486FD84D20}" srcOrd="0" destOrd="0" presId="urn:microsoft.com/office/officeart/2005/8/layout/chevron2"/>
    <dgm:cxn modelId="{A6F2D16E-213E-4AFF-865D-B982DF5EAEB5}" type="presOf" srcId="{BD4CCD72-DCBA-43F7-9A14-D236E2EDD48C}" destId="{7534C61B-3075-43DF-9E2E-2B4A506F4C75}" srcOrd="0" destOrd="1" presId="urn:microsoft.com/office/officeart/2005/8/layout/chevron2"/>
    <dgm:cxn modelId="{CED1B700-84EB-4F12-A013-E21400FCCB5C}" srcId="{A6B6D34F-A672-41D8-988B-ED99DC3A49E0}" destId="{4E02CA41-862F-4202-BC4F-5AB3ECE2AD69}" srcOrd="0" destOrd="0" parTransId="{C3F9CCE2-EB8B-4163-B1E9-E2222924F5D1}" sibTransId="{19C46E33-566F-4B87-85A0-286BB3C27A3B}"/>
    <dgm:cxn modelId="{E234B239-CD31-4FE2-BD06-05A41670A11C}" srcId="{0C34E190-001C-4973-8723-DA85173B3322}" destId="{A6B6D34F-A672-41D8-988B-ED99DC3A49E0}" srcOrd="1" destOrd="0" parTransId="{62DAFFF7-A41C-4F00-9B07-18DE5250E876}" sibTransId="{F65EDA67-1D4C-4E62-AFBE-C547BEF1D973}"/>
    <dgm:cxn modelId="{343EAEC9-F1CE-43E3-B3B2-6BF195622ACF}" type="presOf" srcId="{2534F5F6-B3EB-4986-81B3-DCA44BAD1F21}" destId="{F5E19801-2CE3-441A-8CD9-AFF300FE6087}" srcOrd="0" destOrd="0" presId="urn:microsoft.com/office/officeart/2005/8/layout/chevron2"/>
    <dgm:cxn modelId="{3906F27A-A4EE-4555-9279-7D08AF31D059}" srcId="{2534F5F6-B3EB-4986-81B3-DCA44BAD1F21}" destId="{9B379D56-FE17-4D28-A6A1-88C4E0EDA6F7}" srcOrd="0" destOrd="0" parTransId="{6B9415E7-5734-4F62-9768-7F25B348C01D}" sibTransId="{497E1A55-957E-4385-B847-AA7B8427256A}"/>
    <dgm:cxn modelId="{35052B3F-ABA1-4576-A45F-2FDA60A21680}" srcId="{2534F5F6-B3EB-4986-81B3-DCA44BAD1F21}" destId="{BD4CCD72-DCBA-43F7-9A14-D236E2EDD48C}" srcOrd="1" destOrd="0" parTransId="{B87B9FEE-CB9C-473C-8A55-91C58556AF35}" sibTransId="{4DB4E6D7-0B03-4394-AF74-3A425AEB08A0}"/>
    <dgm:cxn modelId="{8FAD2FD9-596D-4315-B632-AF3AA9DFB244}" type="presParOf" srcId="{FC500365-802B-4E99-A369-48F26759C303}" destId="{9D67DAD1-0B90-4F9B-8274-C2D81E3A256D}" srcOrd="0" destOrd="0" presId="urn:microsoft.com/office/officeart/2005/8/layout/chevron2"/>
    <dgm:cxn modelId="{69C72902-6F9B-44F3-8688-2C6902AA5EDF}" type="presParOf" srcId="{9D67DAD1-0B90-4F9B-8274-C2D81E3A256D}" destId="{B225BC82-3A13-4831-A7BD-FF9B24628CFE}" srcOrd="0" destOrd="0" presId="urn:microsoft.com/office/officeart/2005/8/layout/chevron2"/>
    <dgm:cxn modelId="{999234D4-6DA7-46F6-821E-2C864E531FEB}" type="presParOf" srcId="{9D67DAD1-0B90-4F9B-8274-C2D81E3A256D}" destId="{EF6B7C9D-8165-4B08-9845-66486FD84D20}" srcOrd="1" destOrd="0" presId="urn:microsoft.com/office/officeart/2005/8/layout/chevron2"/>
    <dgm:cxn modelId="{4C943366-61D7-4C92-9AEF-782B077D7490}" type="presParOf" srcId="{FC500365-802B-4E99-A369-48F26759C303}" destId="{7EF30490-B03C-4531-9352-31092BA334ED}" srcOrd="1" destOrd="0" presId="urn:microsoft.com/office/officeart/2005/8/layout/chevron2"/>
    <dgm:cxn modelId="{1619EFB1-BDAF-423E-B9B8-241EB569BBA5}" type="presParOf" srcId="{FC500365-802B-4E99-A369-48F26759C303}" destId="{F8449991-7E18-4E92-8991-6917B7F43072}" srcOrd="2" destOrd="0" presId="urn:microsoft.com/office/officeart/2005/8/layout/chevron2"/>
    <dgm:cxn modelId="{F7AE5DF0-1653-4246-B111-D47B2415F8B6}" type="presParOf" srcId="{F8449991-7E18-4E92-8991-6917B7F43072}" destId="{85D9C6DD-AB9B-4E2B-A716-CECCDE0A1CAB}" srcOrd="0" destOrd="0" presId="urn:microsoft.com/office/officeart/2005/8/layout/chevron2"/>
    <dgm:cxn modelId="{4797D5CF-A165-4AF5-A248-B6D80B5C7F04}" type="presParOf" srcId="{F8449991-7E18-4E92-8991-6917B7F43072}" destId="{EA05235C-08BA-4F03-B0CE-FA0BF15568B7}" srcOrd="1" destOrd="0" presId="urn:microsoft.com/office/officeart/2005/8/layout/chevron2"/>
    <dgm:cxn modelId="{B015ACAE-F3AF-489F-A739-B1F934ACB229}" type="presParOf" srcId="{FC500365-802B-4E99-A369-48F26759C303}" destId="{21573476-9B91-44C8-91EF-2145BAF093CA}" srcOrd="3" destOrd="0" presId="urn:microsoft.com/office/officeart/2005/8/layout/chevron2"/>
    <dgm:cxn modelId="{02D3628E-7C8E-467B-A1FA-081402AE3981}" type="presParOf" srcId="{FC500365-802B-4E99-A369-48F26759C303}" destId="{C8DBD915-B2E3-446D-B825-97D1FC00E02A}" srcOrd="4" destOrd="0" presId="urn:microsoft.com/office/officeart/2005/8/layout/chevron2"/>
    <dgm:cxn modelId="{BD7F707E-59D8-4D94-A5F2-E73C89DFB096}" type="presParOf" srcId="{C8DBD915-B2E3-446D-B825-97D1FC00E02A}" destId="{181212D8-8110-4125-BEC9-B006B99FEE93}" srcOrd="0" destOrd="0" presId="urn:microsoft.com/office/officeart/2005/8/layout/chevron2"/>
    <dgm:cxn modelId="{CFF8D5B0-4FFA-4A75-8CC3-1E1DE3C24B55}" type="presParOf" srcId="{C8DBD915-B2E3-446D-B825-97D1FC00E02A}" destId="{63C2D509-FB2F-43E3-BCB1-7EB9F34D7996}" srcOrd="1" destOrd="0" presId="urn:microsoft.com/office/officeart/2005/8/layout/chevron2"/>
    <dgm:cxn modelId="{46C61E7F-561A-4499-B4B8-332525413258}" type="presParOf" srcId="{FC500365-802B-4E99-A369-48F26759C303}" destId="{842255C6-53BB-4C0E-80DF-7F55FD8E784B}" srcOrd="5" destOrd="0" presId="urn:microsoft.com/office/officeart/2005/8/layout/chevron2"/>
    <dgm:cxn modelId="{09B57F43-4596-4875-9182-1C3D6995BC9A}" type="presParOf" srcId="{FC500365-802B-4E99-A369-48F26759C303}" destId="{37CF5476-60EC-4B33-94A7-9540F06113AD}" srcOrd="6" destOrd="0" presId="urn:microsoft.com/office/officeart/2005/8/layout/chevron2"/>
    <dgm:cxn modelId="{344F0245-D9AE-49BE-B5FA-14044C3B2786}" type="presParOf" srcId="{37CF5476-60EC-4B33-94A7-9540F06113AD}" destId="{F5E19801-2CE3-441A-8CD9-AFF300FE6087}" srcOrd="0" destOrd="0" presId="urn:microsoft.com/office/officeart/2005/8/layout/chevron2"/>
    <dgm:cxn modelId="{F8690D94-BB0F-46E0-9DC0-76DBC1CEDD44}" type="presParOf" srcId="{37CF5476-60EC-4B33-94A7-9540F06113AD}" destId="{7534C61B-3075-43DF-9E2E-2B4A506F4C7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083B06-0AF8-427E-B4DB-32FE035529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E371F7-2E23-4706-8179-464E28E01F99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7C04ABC-81B5-4202-8173-17D8E510EA83}" type="parTrans" cxnId="{42278D1C-C9AD-4DAA-9F9A-A72481C8E4DB}">
      <dgm:prSet/>
      <dgm:spPr/>
      <dgm:t>
        <a:bodyPr/>
        <a:lstStyle/>
        <a:p>
          <a:endParaRPr lang="ru-RU"/>
        </a:p>
      </dgm:t>
    </dgm:pt>
    <dgm:pt modelId="{03C5BA64-5DDA-43B8-BCC9-130C25B2AF90}" type="sibTrans" cxnId="{42278D1C-C9AD-4DAA-9F9A-A72481C8E4DB}">
      <dgm:prSet/>
      <dgm:spPr/>
      <dgm:t>
        <a:bodyPr/>
        <a:lstStyle/>
        <a:p>
          <a:endParaRPr lang="ru-RU"/>
        </a:p>
      </dgm:t>
    </dgm:pt>
    <dgm:pt modelId="{ABF15B86-A35E-4746-B6A7-C69D2E98714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 январе после завершения ремонта открылось </a:t>
          </a:r>
          <a:r>
            <a:rPr lang="ru-RU" sz="1800" b="1" dirty="0" smtClean="0"/>
            <a:t>родильное отделение</a:t>
          </a:r>
          <a:r>
            <a:rPr lang="ru-RU" sz="1800" dirty="0" smtClean="0"/>
            <a:t>, где медицинская помощь беременным и роженицам организована в соответствии с новыми, современными стандартами оказания акушерской помощи: комфортабельный родильный блок с оборудованными индивидуальными боксами, просторное послеродовое отделение, совместное пребывание «мать-дитя». Новые стандарты позволили увеличить </a:t>
          </a:r>
          <a:r>
            <a:rPr lang="ru-RU" sz="1800" b="1" dirty="0" smtClean="0"/>
            <a:t>количество родов </a:t>
          </a:r>
          <a:r>
            <a:rPr lang="ru-RU" sz="1800" dirty="0" smtClean="0"/>
            <a:t>в 2015 году до 10540 (в 2014 г. - 8959, прирост на 15%)</a:t>
          </a:r>
          <a:endParaRPr lang="ru-RU" sz="1800" dirty="0"/>
        </a:p>
      </dgm:t>
    </dgm:pt>
    <dgm:pt modelId="{00349226-C107-495B-8882-46AE64425292}" type="parTrans" cxnId="{8C6D03A2-70F4-4FB5-B967-3419CF5DE423}">
      <dgm:prSet/>
      <dgm:spPr/>
      <dgm:t>
        <a:bodyPr/>
        <a:lstStyle/>
        <a:p>
          <a:endParaRPr lang="ru-RU"/>
        </a:p>
      </dgm:t>
    </dgm:pt>
    <dgm:pt modelId="{6AF77D69-2235-41D3-93CB-531F5DC6D0A9}" type="sibTrans" cxnId="{8C6D03A2-70F4-4FB5-B967-3419CF5DE423}">
      <dgm:prSet/>
      <dgm:spPr/>
      <dgm:t>
        <a:bodyPr/>
        <a:lstStyle/>
        <a:p>
          <a:endParaRPr lang="ru-RU"/>
        </a:p>
      </dgm:t>
    </dgm:pt>
    <dgm:pt modelId="{E76FD9FD-54A4-47B4-A3F2-6E50E06351D4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CF5872B-C636-4955-82D3-BE865CC494F1}" type="parTrans" cxnId="{9226F310-31BF-475F-BC20-487FF1EE3131}">
      <dgm:prSet/>
      <dgm:spPr/>
      <dgm:t>
        <a:bodyPr/>
        <a:lstStyle/>
        <a:p>
          <a:endParaRPr lang="ru-RU"/>
        </a:p>
      </dgm:t>
    </dgm:pt>
    <dgm:pt modelId="{5621A7D1-0941-4CA5-B7F5-14CFFBD36457}" type="sibTrans" cxnId="{9226F310-31BF-475F-BC20-487FF1EE3131}">
      <dgm:prSet/>
      <dgm:spPr/>
      <dgm:t>
        <a:bodyPr/>
        <a:lstStyle/>
        <a:p>
          <a:endParaRPr lang="ru-RU"/>
        </a:p>
      </dgm:t>
    </dgm:pt>
    <dgm:pt modelId="{08873B0F-4F93-469B-8F41-32ACC253C5F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введен в эксплуатацию дистанционный </a:t>
          </a:r>
          <a:r>
            <a:rPr lang="ru-RU" sz="1800" b="1" dirty="0" err="1" smtClean="0"/>
            <a:t>литотриптер</a:t>
          </a:r>
          <a:r>
            <a:rPr lang="ru-RU" sz="1800" dirty="0" smtClean="0"/>
            <a:t>, что позволит повысить качество урологической помощи</a:t>
          </a:r>
          <a:endParaRPr lang="ru-RU" sz="1800" dirty="0"/>
        </a:p>
      </dgm:t>
    </dgm:pt>
    <dgm:pt modelId="{AF91CD7E-07F7-4F2C-99E2-280C97BFF949}" type="parTrans" cxnId="{60E52A78-9F65-448E-82EA-3C337DB3D21E}">
      <dgm:prSet/>
      <dgm:spPr/>
      <dgm:t>
        <a:bodyPr/>
        <a:lstStyle/>
        <a:p>
          <a:endParaRPr lang="ru-RU"/>
        </a:p>
      </dgm:t>
    </dgm:pt>
    <dgm:pt modelId="{4EE71653-3DA3-4735-8AC7-786B7B72BF32}" type="sibTrans" cxnId="{60E52A78-9F65-448E-82EA-3C337DB3D21E}">
      <dgm:prSet/>
      <dgm:spPr/>
      <dgm:t>
        <a:bodyPr/>
        <a:lstStyle/>
        <a:p>
          <a:endParaRPr lang="ru-RU"/>
        </a:p>
      </dgm:t>
    </dgm:pt>
    <dgm:pt modelId="{FD477B7D-E16E-4BB3-8B84-727F1DECA3C5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B55E53B-A3B3-47B3-B5FC-2FD5E3AA6E72}" type="parTrans" cxnId="{E496B568-7B98-4CFE-8C67-D991080636BB}">
      <dgm:prSet/>
      <dgm:spPr/>
      <dgm:t>
        <a:bodyPr/>
        <a:lstStyle/>
        <a:p>
          <a:endParaRPr lang="ru-RU"/>
        </a:p>
      </dgm:t>
    </dgm:pt>
    <dgm:pt modelId="{812C53AA-CAA7-4D60-9498-39B613DDF010}" type="sibTrans" cxnId="{E496B568-7B98-4CFE-8C67-D991080636BB}">
      <dgm:prSet/>
      <dgm:spPr/>
      <dgm:t>
        <a:bodyPr/>
        <a:lstStyle/>
        <a:p>
          <a:endParaRPr lang="ru-RU"/>
        </a:p>
      </dgm:t>
    </dgm:pt>
    <dgm:pt modelId="{956D6A06-8075-410F-AD6B-2ABC2649536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Завершен ремонт в </a:t>
          </a:r>
          <a:r>
            <a:rPr lang="ru-RU" sz="1800" b="1" dirty="0" smtClean="0"/>
            <a:t>радиоизотопной лаборатории</a:t>
          </a:r>
          <a:r>
            <a:rPr lang="ru-RU" sz="2600" b="1" dirty="0" smtClean="0"/>
            <a:t>  </a:t>
          </a:r>
          <a:endParaRPr lang="ru-RU" sz="2600" dirty="0"/>
        </a:p>
      </dgm:t>
    </dgm:pt>
    <dgm:pt modelId="{BF1140AD-43B3-4C5B-91E2-F242CEA35504}" type="parTrans" cxnId="{6494858F-79C4-48CC-8E81-E457093A20B7}">
      <dgm:prSet/>
      <dgm:spPr/>
      <dgm:t>
        <a:bodyPr/>
        <a:lstStyle/>
        <a:p>
          <a:endParaRPr lang="ru-RU"/>
        </a:p>
      </dgm:t>
    </dgm:pt>
    <dgm:pt modelId="{7042916A-6B37-4D3E-B1D9-E0D268A4463B}" type="sibTrans" cxnId="{6494858F-79C4-48CC-8E81-E457093A20B7}">
      <dgm:prSet/>
      <dgm:spPr/>
      <dgm:t>
        <a:bodyPr/>
        <a:lstStyle/>
        <a:p>
          <a:endParaRPr lang="ru-RU"/>
        </a:p>
      </dgm:t>
    </dgm:pt>
    <dgm:pt modelId="{E50C91F3-8E57-4841-82AD-332C5A65AE6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28AED98-E2CE-415C-B036-4144CE127063}" type="parTrans" cxnId="{CD723EF5-F057-402A-8850-0D64A0656C2F}">
      <dgm:prSet/>
      <dgm:spPr/>
      <dgm:t>
        <a:bodyPr/>
        <a:lstStyle/>
        <a:p>
          <a:endParaRPr lang="ru-RU"/>
        </a:p>
      </dgm:t>
    </dgm:pt>
    <dgm:pt modelId="{4B0413D1-7109-4531-9B35-C1407958F997}" type="sibTrans" cxnId="{CD723EF5-F057-402A-8850-0D64A0656C2F}">
      <dgm:prSet/>
      <dgm:spPr/>
      <dgm:t>
        <a:bodyPr/>
        <a:lstStyle/>
        <a:p>
          <a:endParaRPr lang="ru-RU"/>
        </a:p>
      </dgm:t>
    </dgm:pt>
    <dgm:pt modelId="{A10437C4-141F-4905-B74B-30CF9BD6D8D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Выполнены текущие </a:t>
          </a:r>
          <a:r>
            <a:rPr lang="ru-RU" sz="1800" b="1" dirty="0" smtClean="0"/>
            <a:t>ремонтные работы в корпусах № 3 и № 5</a:t>
          </a:r>
          <a:r>
            <a:rPr lang="ru-RU" sz="1800" dirty="0" smtClean="0"/>
            <a:t>, что позволило существенно улучшить условия пребывания пациентов в стационаре</a:t>
          </a:r>
          <a:endParaRPr lang="ru-RU" sz="1800" dirty="0"/>
        </a:p>
      </dgm:t>
    </dgm:pt>
    <dgm:pt modelId="{CAD7C066-0266-4208-9A58-70C0A7C671D0}" type="parTrans" cxnId="{5C022B22-9084-4E8F-9092-A6EEAA2F14EA}">
      <dgm:prSet/>
      <dgm:spPr/>
      <dgm:t>
        <a:bodyPr/>
        <a:lstStyle/>
        <a:p>
          <a:endParaRPr lang="ru-RU"/>
        </a:p>
      </dgm:t>
    </dgm:pt>
    <dgm:pt modelId="{79E698EF-AB13-42E7-ACD1-BC6B7304D98F}" type="sibTrans" cxnId="{5C022B22-9084-4E8F-9092-A6EEAA2F14EA}">
      <dgm:prSet/>
      <dgm:spPr/>
      <dgm:t>
        <a:bodyPr/>
        <a:lstStyle/>
        <a:p>
          <a:endParaRPr lang="ru-RU"/>
        </a:p>
      </dgm:t>
    </dgm:pt>
    <dgm:pt modelId="{CFCD772F-5702-4447-A74A-710B7C31081F}" type="pres">
      <dgm:prSet presAssocID="{C7083B06-0AF8-427E-B4DB-32FE035529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558983-AE97-461D-B7BF-46E814222936}" type="pres">
      <dgm:prSet presAssocID="{C4E371F7-2E23-4706-8179-464E28E01F99}" presName="composite" presStyleCnt="0"/>
      <dgm:spPr/>
    </dgm:pt>
    <dgm:pt modelId="{A8A56711-7322-49DA-A9CE-CE9C5A9D1BF5}" type="pres">
      <dgm:prSet presAssocID="{C4E371F7-2E23-4706-8179-464E28E01F9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5284E-F9F2-4A96-AEC5-E7DEF287A4E7}" type="pres">
      <dgm:prSet presAssocID="{C4E371F7-2E23-4706-8179-464E28E01F99}" presName="descendantText" presStyleLbl="alignAcc1" presStyleIdx="0" presStyleCnt="4" custScaleY="221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07217-F936-4F98-9AA0-9B266E0DD584}" type="pres">
      <dgm:prSet presAssocID="{03C5BA64-5DDA-43B8-BCC9-130C25B2AF90}" presName="sp" presStyleCnt="0"/>
      <dgm:spPr/>
    </dgm:pt>
    <dgm:pt modelId="{9D1D08FE-45DA-4DCC-8ECE-1E2838EE9365}" type="pres">
      <dgm:prSet presAssocID="{E76FD9FD-54A4-47B4-A3F2-6E50E06351D4}" presName="composite" presStyleCnt="0"/>
      <dgm:spPr/>
    </dgm:pt>
    <dgm:pt modelId="{F8340E96-8DD1-4C6A-8765-BACFA27A89C7}" type="pres">
      <dgm:prSet presAssocID="{E76FD9FD-54A4-47B4-A3F2-6E50E06351D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9F71-038F-43FE-B3A1-E41549DA01B0}" type="pres">
      <dgm:prSet presAssocID="{E76FD9FD-54A4-47B4-A3F2-6E50E06351D4}" presName="descendantText" presStyleLbl="alignAcc1" presStyleIdx="1" presStyleCnt="4" custScaleY="155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EA71E-ACE7-44D5-8A23-AE84E247B8D9}" type="pres">
      <dgm:prSet presAssocID="{5621A7D1-0941-4CA5-B7F5-14CFFBD36457}" presName="sp" presStyleCnt="0"/>
      <dgm:spPr/>
    </dgm:pt>
    <dgm:pt modelId="{443599B0-BE03-4F43-924A-ED67EDC035F3}" type="pres">
      <dgm:prSet presAssocID="{FD477B7D-E16E-4BB3-8B84-727F1DECA3C5}" presName="composite" presStyleCnt="0"/>
      <dgm:spPr/>
    </dgm:pt>
    <dgm:pt modelId="{FE0AE0BB-E06C-4DF8-A45B-C5D72899BD35}" type="pres">
      <dgm:prSet presAssocID="{FD477B7D-E16E-4BB3-8B84-727F1DECA3C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3A97D-EE78-4DDA-8693-5AE6E3CE8CCF}" type="pres">
      <dgm:prSet presAssocID="{FD477B7D-E16E-4BB3-8B84-727F1DECA3C5}" presName="descendantText" presStyleLbl="alignAcc1" presStyleIdx="2" presStyleCnt="4" custScaleY="107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C07F1-E7F0-4586-9DB2-217DB4682CFF}" type="pres">
      <dgm:prSet presAssocID="{812C53AA-CAA7-4D60-9498-39B613DDF010}" presName="sp" presStyleCnt="0"/>
      <dgm:spPr/>
    </dgm:pt>
    <dgm:pt modelId="{E1644FEE-9D29-4D04-8D3C-EE19B055A396}" type="pres">
      <dgm:prSet presAssocID="{E50C91F3-8E57-4841-82AD-332C5A65AE67}" presName="composite" presStyleCnt="0"/>
      <dgm:spPr/>
    </dgm:pt>
    <dgm:pt modelId="{9D744D07-EA90-4E7D-92AC-5799C7399627}" type="pres">
      <dgm:prSet presAssocID="{E50C91F3-8E57-4841-82AD-332C5A65AE6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E4363-AA7E-468E-89E6-6EF2904A77D9}" type="pres">
      <dgm:prSet presAssocID="{E50C91F3-8E57-4841-82AD-332C5A65AE67}" presName="descendantText" presStyleLbl="alignAcc1" presStyleIdx="3" presStyleCnt="4" custScaleY="16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22B22-9084-4E8F-9092-A6EEAA2F14EA}" srcId="{E50C91F3-8E57-4841-82AD-332C5A65AE67}" destId="{A10437C4-141F-4905-B74B-30CF9BD6D8DB}" srcOrd="0" destOrd="0" parTransId="{CAD7C066-0266-4208-9A58-70C0A7C671D0}" sibTransId="{79E698EF-AB13-42E7-ACD1-BC6B7304D98F}"/>
    <dgm:cxn modelId="{CD723EF5-F057-402A-8850-0D64A0656C2F}" srcId="{C7083B06-0AF8-427E-B4DB-32FE03552945}" destId="{E50C91F3-8E57-4841-82AD-332C5A65AE67}" srcOrd="3" destOrd="0" parTransId="{528AED98-E2CE-415C-B036-4144CE127063}" sibTransId="{4B0413D1-7109-4531-9B35-C1407958F997}"/>
    <dgm:cxn modelId="{58B6D97A-2F4E-40E5-8DFA-38C04D15982D}" type="presOf" srcId="{C4E371F7-2E23-4706-8179-464E28E01F99}" destId="{A8A56711-7322-49DA-A9CE-CE9C5A9D1BF5}" srcOrd="0" destOrd="0" presId="urn:microsoft.com/office/officeart/2005/8/layout/chevron2"/>
    <dgm:cxn modelId="{60E52A78-9F65-448E-82EA-3C337DB3D21E}" srcId="{E76FD9FD-54A4-47B4-A3F2-6E50E06351D4}" destId="{08873B0F-4F93-469B-8F41-32ACC253C5FC}" srcOrd="0" destOrd="0" parTransId="{AF91CD7E-07F7-4F2C-99E2-280C97BFF949}" sibTransId="{4EE71653-3DA3-4735-8AC7-786B7B72BF32}"/>
    <dgm:cxn modelId="{8C6D03A2-70F4-4FB5-B967-3419CF5DE423}" srcId="{C4E371F7-2E23-4706-8179-464E28E01F99}" destId="{ABF15B86-A35E-4746-B6A7-C69D2E987143}" srcOrd="0" destOrd="0" parTransId="{00349226-C107-495B-8882-46AE64425292}" sibTransId="{6AF77D69-2235-41D3-93CB-531F5DC6D0A9}"/>
    <dgm:cxn modelId="{8F64CE33-826F-456C-875A-2C246353D65D}" type="presOf" srcId="{FD477B7D-E16E-4BB3-8B84-727F1DECA3C5}" destId="{FE0AE0BB-E06C-4DF8-A45B-C5D72899BD35}" srcOrd="0" destOrd="0" presId="urn:microsoft.com/office/officeart/2005/8/layout/chevron2"/>
    <dgm:cxn modelId="{9226F310-31BF-475F-BC20-487FF1EE3131}" srcId="{C7083B06-0AF8-427E-B4DB-32FE03552945}" destId="{E76FD9FD-54A4-47B4-A3F2-6E50E06351D4}" srcOrd="1" destOrd="0" parTransId="{5CF5872B-C636-4955-82D3-BE865CC494F1}" sibTransId="{5621A7D1-0941-4CA5-B7F5-14CFFBD36457}"/>
    <dgm:cxn modelId="{C1E6AA47-FB98-4093-804C-625A918EEFF9}" type="presOf" srcId="{956D6A06-8075-410F-AD6B-2ABC26495362}" destId="{28B3A97D-EE78-4DDA-8693-5AE6E3CE8CCF}" srcOrd="0" destOrd="0" presId="urn:microsoft.com/office/officeart/2005/8/layout/chevron2"/>
    <dgm:cxn modelId="{662D3B92-7B4A-4F1A-A091-D43D0E1B69C9}" type="presOf" srcId="{C7083B06-0AF8-427E-B4DB-32FE03552945}" destId="{CFCD772F-5702-4447-A74A-710B7C31081F}" srcOrd="0" destOrd="0" presId="urn:microsoft.com/office/officeart/2005/8/layout/chevron2"/>
    <dgm:cxn modelId="{CD6009D4-2F39-4C6E-B701-404558E6078E}" type="presOf" srcId="{ABF15B86-A35E-4746-B6A7-C69D2E987143}" destId="{EB25284E-F9F2-4A96-AEC5-E7DEF287A4E7}" srcOrd="0" destOrd="0" presId="urn:microsoft.com/office/officeart/2005/8/layout/chevron2"/>
    <dgm:cxn modelId="{E496B568-7B98-4CFE-8C67-D991080636BB}" srcId="{C7083B06-0AF8-427E-B4DB-32FE03552945}" destId="{FD477B7D-E16E-4BB3-8B84-727F1DECA3C5}" srcOrd="2" destOrd="0" parTransId="{FB55E53B-A3B3-47B3-B5FC-2FD5E3AA6E72}" sibTransId="{812C53AA-CAA7-4D60-9498-39B613DDF010}"/>
    <dgm:cxn modelId="{973D1599-B0F3-490A-A492-94E75961028B}" type="presOf" srcId="{08873B0F-4F93-469B-8F41-32ACC253C5FC}" destId="{93439F71-038F-43FE-B3A1-E41549DA01B0}" srcOrd="0" destOrd="0" presId="urn:microsoft.com/office/officeart/2005/8/layout/chevron2"/>
    <dgm:cxn modelId="{ECB89FCD-0289-4E46-823B-86874EF65187}" type="presOf" srcId="{A10437C4-141F-4905-B74B-30CF9BD6D8DB}" destId="{B44E4363-AA7E-468E-89E6-6EF2904A77D9}" srcOrd="0" destOrd="0" presId="urn:microsoft.com/office/officeart/2005/8/layout/chevron2"/>
    <dgm:cxn modelId="{DACB4614-A82D-48A8-9290-DF8E02651B97}" type="presOf" srcId="{E76FD9FD-54A4-47B4-A3F2-6E50E06351D4}" destId="{F8340E96-8DD1-4C6A-8765-BACFA27A89C7}" srcOrd="0" destOrd="0" presId="urn:microsoft.com/office/officeart/2005/8/layout/chevron2"/>
    <dgm:cxn modelId="{BE60ED4A-7AF0-4BCE-8127-2DE6FBB18DD3}" type="presOf" srcId="{E50C91F3-8E57-4841-82AD-332C5A65AE67}" destId="{9D744D07-EA90-4E7D-92AC-5799C7399627}" srcOrd="0" destOrd="0" presId="urn:microsoft.com/office/officeart/2005/8/layout/chevron2"/>
    <dgm:cxn modelId="{6494858F-79C4-48CC-8E81-E457093A20B7}" srcId="{FD477B7D-E16E-4BB3-8B84-727F1DECA3C5}" destId="{956D6A06-8075-410F-AD6B-2ABC26495362}" srcOrd="0" destOrd="0" parTransId="{BF1140AD-43B3-4C5B-91E2-F242CEA35504}" sibTransId="{7042916A-6B37-4D3E-B1D9-E0D268A4463B}"/>
    <dgm:cxn modelId="{42278D1C-C9AD-4DAA-9F9A-A72481C8E4DB}" srcId="{C7083B06-0AF8-427E-B4DB-32FE03552945}" destId="{C4E371F7-2E23-4706-8179-464E28E01F99}" srcOrd="0" destOrd="0" parTransId="{97C04ABC-81B5-4202-8173-17D8E510EA83}" sibTransId="{03C5BA64-5DDA-43B8-BCC9-130C25B2AF90}"/>
    <dgm:cxn modelId="{F3953F46-5C9C-46FF-9E56-C1BBA95E9A8B}" type="presParOf" srcId="{CFCD772F-5702-4447-A74A-710B7C31081F}" destId="{F1558983-AE97-461D-B7BF-46E814222936}" srcOrd="0" destOrd="0" presId="urn:microsoft.com/office/officeart/2005/8/layout/chevron2"/>
    <dgm:cxn modelId="{3E919A8E-E374-4FDF-99FC-25CF59B4F87E}" type="presParOf" srcId="{F1558983-AE97-461D-B7BF-46E814222936}" destId="{A8A56711-7322-49DA-A9CE-CE9C5A9D1BF5}" srcOrd="0" destOrd="0" presId="urn:microsoft.com/office/officeart/2005/8/layout/chevron2"/>
    <dgm:cxn modelId="{ACD0C785-D0A0-4B54-A2BF-1922FC3659A6}" type="presParOf" srcId="{F1558983-AE97-461D-B7BF-46E814222936}" destId="{EB25284E-F9F2-4A96-AEC5-E7DEF287A4E7}" srcOrd="1" destOrd="0" presId="urn:microsoft.com/office/officeart/2005/8/layout/chevron2"/>
    <dgm:cxn modelId="{5AC6A805-4AD5-404A-8478-CECCBD6E4A8E}" type="presParOf" srcId="{CFCD772F-5702-4447-A74A-710B7C31081F}" destId="{25607217-F936-4F98-9AA0-9B266E0DD584}" srcOrd="1" destOrd="0" presId="urn:microsoft.com/office/officeart/2005/8/layout/chevron2"/>
    <dgm:cxn modelId="{2B488E41-75F7-482A-AAED-691F65002567}" type="presParOf" srcId="{CFCD772F-5702-4447-A74A-710B7C31081F}" destId="{9D1D08FE-45DA-4DCC-8ECE-1E2838EE9365}" srcOrd="2" destOrd="0" presId="urn:microsoft.com/office/officeart/2005/8/layout/chevron2"/>
    <dgm:cxn modelId="{E07BAF3A-9EBC-467D-A35F-11EB88263EB9}" type="presParOf" srcId="{9D1D08FE-45DA-4DCC-8ECE-1E2838EE9365}" destId="{F8340E96-8DD1-4C6A-8765-BACFA27A89C7}" srcOrd="0" destOrd="0" presId="urn:microsoft.com/office/officeart/2005/8/layout/chevron2"/>
    <dgm:cxn modelId="{8A74EAA7-4AE7-408F-9261-014E6DD6B0D3}" type="presParOf" srcId="{9D1D08FE-45DA-4DCC-8ECE-1E2838EE9365}" destId="{93439F71-038F-43FE-B3A1-E41549DA01B0}" srcOrd="1" destOrd="0" presId="urn:microsoft.com/office/officeart/2005/8/layout/chevron2"/>
    <dgm:cxn modelId="{6317C27D-E8E1-4BB8-B755-26649DD239F2}" type="presParOf" srcId="{CFCD772F-5702-4447-A74A-710B7C31081F}" destId="{F41EA71E-ACE7-44D5-8A23-AE84E247B8D9}" srcOrd="3" destOrd="0" presId="urn:microsoft.com/office/officeart/2005/8/layout/chevron2"/>
    <dgm:cxn modelId="{7CD9D277-5A1C-4FAA-895D-401D0213608C}" type="presParOf" srcId="{CFCD772F-5702-4447-A74A-710B7C31081F}" destId="{443599B0-BE03-4F43-924A-ED67EDC035F3}" srcOrd="4" destOrd="0" presId="urn:microsoft.com/office/officeart/2005/8/layout/chevron2"/>
    <dgm:cxn modelId="{3842BB55-0B92-48B6-B0DC-6CF23ED9C808}" type="presParOf" srcId="{443599B0-BE03-4F43-924A-ED67EDC035F3}" destId="{FE0AE0BB-E06C-4DF8-A45B-C5D72899BD35}" srcOrd="0" destOrd="0" presId="urn:microsoft.com/office/officeart/2005/8/layout/chevron2"/>
    <dgm:cxn modelId="{42095D6A-AA66-445A-929E-060D6E9F18F1}" type="presParOf" srcId="{443599B0-BE03-4F43-924A-ED67EDC035F3}" destId="{28B3A97D-EE78-4DDA-8693-5AE6E3CE8CCF}" srcOrd="1" destOrd="0" presId="urn:microsoft.com/office/officeart/2005/8/layout/chevron2"/>
    <dgm:cxn modelId="{241ED10E-5839-40BC-B353-05E21057C34A}" type="presParOf" srcId="{CFCD772F-5702-4447-A74A-710B7C31081F}" destId="{2CBC07F1-E7F0-4586-9DB2-217DB4682CFF}" srcOrd="5" destOrd="0" presId="urn:microsoft.com/office/officeart/2005/8/layout/chevron2"/>
    <dgm:cxn modelId="{2021A628-5A90-43C2-8C35-AD8E2D1E0B60}" type="presParOf" srcId="{CFCD772F-5702-4447-A74A-710B7C31081F}" destId="{E1644FEE-9D29-4D04-8D3C-EE19B055A396}" srcOrd="6" destOrd="0" presId="urn:microsoft.com/office/officeart/2005/8/layout/chevron2"/>
    <dgm:cxn modelId="{0211CB34-7F77-4DA2-A2B9-E760E05CC744}" type="presParOf" srcId="{E1644FEE-9D29-4D04-8D3C-EE19B055A396}" destId="{9D744D07-EA90-4E7D-92AC-5799C7399627}" srcOrd="0" destOrd="0" presId="urn:microsoft.com/office/officeart/2005/8/layout/chevron2"/>
    <dgm:cxn modelId="{0718FB93-9C46-49DB-9B47-B79EC4AB38BC}" type="presParOf" srcId="{E1644FEE-9D29-4D04-8D3C-EE19B055A396}" destId="{B44E4363-AA7E-468E-89E6-6EF2904A77D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D817A-7A94-47A9-8B87-E2A7DE252B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2F7403-38B4-4ADF-8D62-72CC78192BF8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C8379D4C-1876-4F76-9B73-13CCAE54D6CD}" type="parTrans" cxnId="{88A94FA0-8AEA-49CF-ADA7-920D0E513FBA}">
      <dgm:prSet/>
      <dgm:spPr/>
      <dgm:t>
        <a:bodyPr/>
        <a:lstStyle/>
        <a:p>
          <a:endParaRPr lang="ru-RU"/>
        </a:p>
      </dgm:t>
    </dgm:pt>
    <dgm:pt modelId="{7FB1B38F-0089-4656-A7BC-2AF2747BFD9C}" type="sibTrans" cxnId="{88A94FA0-8AEA-49CF-ADA7-920D0E513FBA}">
      <dgm:prSet/>
      <dgm:spPr/>
      <dgm:t>
        <a:bodyPr/>
        <a:lstStyle/>
        <a:p>
          <a:endParaRPr lang="ru-RU"/>
        </a:p>
      </dgm:t>
    </dgm:pt>
    <dgm:pt modelId="{EB346CD6-7DF5-49AF-A5A2-BA076340BC0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После ремонта помещения и вентиляционной системы в специализированном помещении лаборатории, запущена лабораторная методика </a:t>
          </a:r>
          <a:r>
            <a:rPr lang="ru-RU" b="1" dirty="0" err="1" smtClean="0"/>
            <a:t>ПЦР-диагностики</a:t>
          </a:r>
          <a:endParaRPr lang="ru-RU" dirty="0"/>
        </a:p>
      </dgm:t>
    </dgm:pt>
    <dgm:pt modelId="{0596B40E-8328-4EA9-954E-9A8E276F3730}" type="parTrans" cxnId="{61AD51F5-4164-4251-A0FF-6B55C62742EE}">
      <dgm:prSet/>
      <dgm:spPr/>
      <dgm:t>
        <a:bodyPr/>
        <a:lstStyle/>
        <a:p>
          <a:endParaRPr lang="ru-RU"/>
        </a:p>
      </dgm:t>
    </dgm:pt>
    <dgm:pt modelId="{D3CC1B2D-E79E-46CA-83CE-E5E13D23155B}" type="sibTrans" cxnId="{61AD51F5-4164-4251-A0FF-6B55C62742EE}">
      <dgm:prSet/>
      <dgm:spPr/>
      <dgm:t>
        <a:bodyPr/>
        <a:lstStyle/>
        <a:p>
          <a:endParaRPr lang="ru-RU"/>
        </a:p>
      </dgm:t>
    </dgm:pt>
    <dgm:pt modelId="{C5EF8967-07E4-4C4F-9D70-4B1F6F4C88A8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A4022EB5-2FA0-432F-BB4F-66109FFD0AF8}" type="parTrans" cxnId="{D5FEF99A-6B6E-47ED-826F-2F800DF8DED9}">
      <dgm:prSet/>
      <dgm:spPr/>
      <dgm:t>
        <a:bodyPr/>
        <a:lstStyle/>
        <a:p>
          <a:endParaRPr lang="ru-RU"/>
        </a:p>
      </dgm:t>
    </dgm:pt>
    <dgm:pt modelId="{BAD8DC64-B752-4373-B6F9-74736BB6FCDC}" type="sibTrans" cxnId="{D5FEF99A-6B6E-47ED-826F-2F800DF8DED9}">
      <dgm:prSet/>
      <dgm:spPr/>
      <dgm:t>
        <a:bodyPr/>
        <a:lstStyle/>
        <a:p>
          <a:endParaRPr lang="ru-RU"/>
        </a:p>
      </dgm:t>
    </dgm:pt>
    <dgm:pt modelId="{59B7607F-6B2B-4E95-80E7-90FCD37306B6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Внедрена </a:t>
          </a:r>
          <a:r>
            <a:rPr lang="ru-RU" b="1" dirty="0" smtClean="0"/>
            <a:t>госпитальная автоматизированная система для ведения электронной истории болезни</a:t>
          </a:r>
          <a:r>
            <a:rPr lang="ru-RU" dirty="0" smtClean="0"/>
            <a:t>, что существенно сокращает время на оформление медицинской документации, сформирована </a:t>
          </a:r>
          <a:r>
            <a:rPr lang="ru-RU" dirty="0" err="1" smtClean="0"/>
            <a:t>эл</a:t>
          </a:r>
          <a:r>
            <a:rPr lang="ru-RU" dirty="0" smtClean="0"/>
            <a:t>. амбулаторная карта</a:t>
          </a:r>
          <a:endParaRPr lang="ru-RU" dirty="0"/>
        </a:p>
      </dgm:t>
    </dgm:pt>
    <dgm:pt modelId="{BD6F6062-E752-4D74-8B43-34CBA498E760}" type="parTrans" cxnId="{35711244-5402-497F-A8D9-ABC4EA6D1B08}">
      <dgm:prSet/>
      <dgm:spPr/>
      <dgm:t>
        <a:bodyPr/>
        <a:lstStyle/>
        <a:p>
          <a:endParaRPr lang="ru-RU"/>
        </a:p>
      </dgm:t>
    </dgm:pt>
    <dgm:pt modelId="{A985C4C0-5893-4125-B92B-EF544719FB00}" type="sibTrans" cxnId="{35711244-5402-497F-A8D9-ABC4EA6D1B08}">
      <dgm:prSet/>
      <dgm:spPr/>
      <dgm:t>
        <a:bodyPr/>
        <a:lstStyle/>
        <a:p>
          <a:endParaRPr lang="ru-RU"/>
        </a:p>
      </dgm:t>
    </dgm:pt>
    <dgm:pt modelId="{3765D682-3D79-4660-94DB-2DE7E78CCA3F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3FB89789-F675-43DB-83CD-9704A4B37699}" type="parTrans" cxnId="{C029FC02-EAAF-4EE6-8AA7-F83A84CB585B}">
      <dgm:prSet/>
      <dgm:spPr/>
      <dgm:t>
        <a:bodyPr/>
        <a:lstStyle/>
        <a:p>
          <a:endParaRPr lang="ru-RU"/>
        </a:p>
      </dgm:t>
    </dgm:pt>
    <dgm:pt modelId="{7DA7BE71-5BC6-430E-93F5-1B45B4A14438}" type="sibTrans" cxnId="{C029FC02-EAAF-4EE6-8AA7-F83A84CB585B}">
      <dgm:prSet/>
      <dgm:spPr/>
      <dgm:t>
        <a:bodyPr/>
        <a:lstStyle/>
        <a:p>
          <a:endParaRPr lang="ru-RU"/>
        </a:p>
      </dgm:t>
    </dgm:pt>
    <dgm:pt modelId="{D14C9DFA-F5B7-4A54-8376-0B9944A5C4A7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Проведен текущий ремонт в КДО</a:t>
          </a:r>
          <a:r>
            <a:rPr lang="en-US" dirty="0" smtClean="0"/>
            <a:t>/</a:t>
          </a:r>
          <a:r>
            <a:rPr lang="ru-RU" dirty="0" smtClean="0"/>
            <a:t>КДЦ</a:t>
          </a:r>
          <a:endParaRPr lang="ru-RU" dirty="0"/>
        </a:p>
      </dgm:t>
    </dgm:pt>
    <dgm:pt modelId="{968E3177-8AAD-4E99-AA2E-1B2CD3AB3A28}" type="parTrans" cxnId="{76AE4B5C-873E-467F-AE56-058B0DEFC91F}">
      <dgm:prSet/>
      <dgm:spPr/>
      <dgm:t>
        <a:bodyPr/>
        <a:lstStyle/>
        <a:p>
          <a:endParaRPr lang="ru-RU"/>
        </a:p>
      </dgm:t>
    </dgm:pt>
    <dgm:pt modelId="{9D2D53A5-ECD3-483E-B915-45B27A493D0A}" type="sibTrans" cxnId="{76AE4B5C-873E-467F-AE56-058B0DEFC91F}">
      <dgm:prSet/>
      <dgm:spPr/>
      <dgm:t>
        <a:bodyPr/>
        <a:lstStyle/>
        <a:p>
          <a:endParaRPr lang="ru-RU"/>
        </a:p>
      </dgm:t>
    </dgm:pt>
    <dgm:pt modelId="{1991BAEA-10AC-4013-9A88-C48E65FE3ACC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FD50925D-60CD-4B3E-9483-274258E014F9}" type="parTrans" cxnId="{F96F3417-1EB6-4734-822B-FD40B562AA0B}">
      <dgm:prSet/>
      <dgm:spPr/>
    </dgm:pt>
    <dgm:pt modelId="{13B71BBA-6E67-4FB4-A242-A3733DAF4F76}" type="sibTrans" cxnId="{F96F3417-1EB6-4734-822B-FD40B562AA0B}">
      <dgm:prSet/>
      <dgm:spPr/>
    </dgm:pt>
    <dgm:pt modelId="{CA3C88F3-420F-48D7-85A4-453647EC45E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Выполнена реконструкция входных групп корпусов № 3, № 5, № 1 с устройством </a:t>
          </a:r>
          <a:r>
            <a:rPr lang="ru-RU" b="1" dirty="0" smtClean="0"/>
            <a:t>приспособлений для </a:t>
          </a:r>
          <a:r>
            <a:rPr lang="ru-RU" b="1" dirty="0" err="1" smtClean="0"/>
            <a:t>маломобильных</a:t>
          </a:r>
          <a:r>
            <a:rPr lang="ru-RU" b="1" dirty="0" smtClean="0"/>
            <a:t> групп населения</a:t>
          </a:r>
          <a:endParaRPr lang="ru-RU" dirty="0"/>
        </a:p>
      </dgm:t>
    </dgm:pt>
    <dgm:pt modelId="{A1F391E8-F2E9-4409-8C1D-64E5B49A2533}" type="parTrans" cxnId="{DADC8DD8-3FF6-4DB1-8264-FDFB414125EC}">
      <dgm:prSet/>
      <dgm:spPr/>
    </dgm:pt>
    <dgm:pt modelId="{57084F6B-0917-4878-9C31-D873781EEDFC}" type="sibTrans" cxnId="{DADC8DD8-3FF6-4DB1-8264-FDFB414125EC}">
      <dgm:prSet/>
      <dgm:spPr/>
    </dgm:pt>
    <dgm:pt modelId="{69131B1F-EF01-4954-8488-E1DF2E752519}" type="pres">
      <dgm:prSet presAssocID="{518D817A-7A94-47A9-8B87-E2A7DE252B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0C8BE-D09F-4221-8BBA-9F9910AD756E}" type="pres">
      <dgm:prSet presAssocID="{D92F7403-38B4-4ADF-8D62-72CC78192BF8}" presName="composite" presStyleCnt="0"/>
      <dgm:spPr/>
    </dgm:pt>
    <dgm:pt modelId="{956A8AFF-3514-4143-A6BC-E0E343A638DB}" type="pres">
      <dgm:prSet presAssocID="{D92F7403-38B4-4ADF-8D62-72CC78192BF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8CE80-6559-4D72-9B98-E8327115245B}" type="pres">
      <dgm:prSet presAssocID="{D92F7403-38B4-4ADF-8D62-72CC78192BF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ED1C3-9FFD-476F-BDEA-D9A21BCA4EDE}" type="pres">
      <dgm:prSet presAssocID="{7FB1B38F-0089-4656-A7BC-2AF2747BFD9C}" presName="sp" presStyleCnt="0"/>
      <dgm:spPr/>
    </dgm:pt>
    <dgm:pt modelId="{21E68601-728F-4BFD-A090-84C202ADD341}" type="pres">
      <dgm:prSet presAssocID="{C5EF8967-07E4-4C4F-9D70-4B1F6F4C88A8}" presName="composite" presStyleCnt="0"/>
      <dgm:spPr/>
    </dgm:pt>
    <dgm:pt modelId="{81EFA9BF-66B4-4AB0-85C5-CED4AA3D3784}" type="pres">
      <dgm:prSet presAssocID="{C5EF8967-07E4-4C4F-9D70-4B1F6F4C88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FB4E2-9892-4553-BB8C-9F2C4F9F1AF4}" type="pres">
      <dgm:prSet presAssocID="{C5EF8967-07E4-4C4F-9D70-4B1F6F4C88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B4EF9-FDD6-4893-A9D1-33DDA6590352}" type="pres">
      <dgm:prSet presAssocID="{BAD8DC64-B752-4373-B6F9-74736BB6FCDC}" presName="sp" presStyleCnt="0"/>
      <dgm:spPr/>
    </dgm:pt>
    <dgm:pt modelId="{464FAD58-7587-465E-BF42-58FC98726379}" type="pres">
      <dgm:prSet presAssocID="{1991BAEA-10AC-4013-9A88-C48E65FE3ACC}" presName="composite" presStyleCnt="0"/>
      <dgm:spPr/>
    </dgm:pt>
    <dgm:pt modelId="{77F02BAF-0347-4288-BC4B-645BADE1497E}" type="pres">
      <dgm:prSet presAssocID="{1991BAEA-10AC-4013-9A88-C48E65FE3AC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CB428-504B-4690-A5F8-799751F20CCA}" type="pres">
      <dgm:prSet presAssocID="{1991BAEA-10AC-4013-9A88-C48E65FE3AC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7EB0A-75F2-4FED-8214-9E51708D65F1}" type="pres">
      <dgm:prSet presAssocID="{13B71BBA-6E67-4FB4-A242-A3733DAF4F76}" presName="sp" presStyleCnt="0"/>
      <dgm:spPr/>
    </dgm:pt>
    <dgm:pt modelId="{429FD744-5624-422A-9B3C-9B85AC5C0EB8}" type="pres">
      <dgm:prSet presAssocID="{3765D682-3D79-4660-94DB-2DE7E78CCA3F}" presName="composite" presStyleCnt="0"/>
      <dgm:spPr/>
    </dgm:pt>
    <dgm:pt modelId="{A3B4AD89-BD7A-479D-8A1F-CB47DD61BB19}" type="pres">
      <dgm:prSet presAssocID="{3765D682-3D79-4660-94DB-2DE7E78CCA3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1E0F9-BF93-4BC9-A04D-8E3BA7A2B6BC}" type="pres">
      <dgm:prSet presAssocID="{3765D682-3D79-4660-94DB-2DE7E78CCA3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8508E3-04E7-4A05-91FE-0D459200894C}" type="presOf" srcId="{C5EF8967-07E4-4C4F-9D70-4B1F6F4C88A8}" destId="{81EFA9BF-66B4-4AB0-85C5-CED4AA3D3784}" srcOrd="0" destOrd="0" presId="urn:microsoft.com/office/officeart/2005/8/layout/chevron2"/>
    <dgm:cxn modelId="{49673094-5EEF-4780-B0C5-5FE5B3F271D8}" type="presOf" srcId="{1991BAEA-10AC-4013-9A88-C48E65FE3ACC}" destId="{77F02BAF-0347-4288-BC4B-645BADE1497E}" srcOrd="0" destOrd="0" presId="urn:microsoft.com/office/officeart/2005/8/layout/chevron2"/>
    <dgm:cxn modelId="{1AAB30FD-F568-40BB-BA14-40B056FB19B8}" type="presOf" srcId="{D92F7403-38B4-4ADF-8D62-72CC78192BF8}" destId="{956A8AFF-3514-4143-A6BC-E0E343A638DB}" srcOrd="0" destOrd="0" presId="urn:microsoft.com/office/officeart/2005/8/layout/chevron2"/>
    <dgm:cxn modelId="{D5FEF99A-6B6E-47ED-826F-2F800DF8DED9}" srcId="{518D817A-7A94-47A9-8B87-E2A7DE252B71}" destId="{C5EF8967-07E4-4C4F-9D70-4B1F6F4C88A8}" srcOrd="1" destOrd="0" parTransId="{A4022EB5-2FA0-432F-BB4F-66109FFD0AF8}" sibTransId="{BAD8DC64-B752-4373-B6F9-74736BB6FCDC}"/>
    <dgm:cxn modelId="{F96F3417-1EB6-4734-822B-FD40B562AA0B}" srcId="{518D817A-7A94-47A9-8B87-E2A7DE252B71}" destId="{1991BAEA-10AC-4013-9A88-C48E65FE3ACC}" srcOrd="2" destOrd="0" parTransId="{FD50925D-60CD-4B3E-9483-274258E014F9}" sibTransId="{13B71BBA-6E67-4FB4-A242-A3733DAF4F76}"/>
    <dgm:cxn modelId="{8D33D855-75DC-4992-89DE-CA4D18652B40}" type="presOf" srcId="{59B7607F-6B2B-4E95-80E7-90FCD37306B6}" destId="{9E5FB4E2-9892-4553-BB8C-9F2C4F9F1AF4}" srcOrd="0" destOrd="0" presId="urn:microsoft.com/office/officeart/2005/8/layout/chevron2"/>
    <dgm:cxn modelId="{9FAA9811-0DB8-4AEA-849F-CDC25A8985BA}" type="presOf" srcId="{CA3C88F3-420F-48D7-85A4-453647EC45EF}" destId="{DB6CB428-504B-4690-A5F8-799751F20CCA}" srcOrd="0" destOrd="0" presId="urn:microsoft.com/office/officeart/2005/8/layout/chevron2"/>
    <dgm:cxn modelId="{E950EDB6-498C-486E-ADC1-E07E085F47E7}" type="presOf" srcId="{EB346CD6-7DF5-49AF-A5A2-BA076340BC07}" destId="{8268CE80-6559-4D72-9B98-E8327115245B}" srcOrd="0" destOrd="0" presId="urn:microsoft.com/office/officeart/2005/8/layout/chevron2"/>
    <dgm:cxn modelId="{DADC8DD8-3FF6-4DB1-8264-FDFB414125EC}" srcId="{1991BAEA-10AC-4013-9A88-C48E65FE3ACC}" destId="{CA3C88F3-420F-48D7-85A4-453647EC45EF}" srcOrd="0" destOrd="0" parTransId="{A1F391E8-F2E9-4409-8C1D-64E5B49A2533}" sibTransId="{57084F6B-0917-4878-9C31-D873781EEDFC}"/>
    <dgm:cxn modelId="{35711244-5402-497F-A8D9-ABC4EA6D1B08}" srcId="{C5EF8967-07E4-4C4F-9D70-4B1F6F4C88A8}" destId="{59B7607F-6B2B-4E95-80E7-90FCD37306B6}" srcOrd="0" destOrd="0" parTransId="{BD6F6062-E752-4D74-8B43-34CBA498E760}" sibTransId="{A985C4C0-5893-4125-B92B-EF544719FB00}"/>
    <dgm:cxn modelId="{88A94FA0-8AEA-49CF-ADA7-920D0E513FBA}" srcId="{518D817A-7A94-47A9-8B87-E2A7DE252B71}" destId="{D92F7403-38B4-4ADF-8D62-72CC78192BF8}" srcOrd="0" destOrd="0" parTransId="{C8379D4C-1876-4F76-9B73-13CCAE54D6CD}" sibTransId="{7FB1B38F-0089-4656-A7BC-2AF2747BFD9C}"/>
    <dgm:cxn modelId="{C029FC02-EAAF-4EE6-8AA7-F83A84CB585B}" srcId="{518D817A-7A94-47A9-8B87-E2A7DE252B71}" destId="{3765D682-3D79-4660-94DB-2DE7E78CCA3F}" srcOrd="3" destOrd="0" parTransId="{3FB89789-F675-43DB-83CD-9704A4B37699}" sibTransId="{7DA7BE71-5BC6-430E-93F5-1B45B4A14438}"/>
    <dgm:cxn modelId="{61AD51F5-4164-4251-A0FF-6B55C62742EE}" srcId="{D92F7403-38B4-4ADF-8D62-72CC78192BF8}" destId="{EB346CD6-7DF5-49AF-A5A2-BA076340BC07}" srcOrd="0" destOrd="0" parTransId="{0596B40E-8328-4EA9-954E-9A8E276F3730}" sibTransId="{D3CC1B2D-E79E-46CA-83CE-E5E13D23155B}"/>
    <dgm:cxn modelId="{5597B78D-1098-4347-AD32-32A1BE06D6D8}" type="presOf" srcId="{D14C9DFA-F5B7-4A54-8376-0B9944A5C4A7}" destId="{80B1E0F9-BF93-4BC9-A04D-8E3BA7A2B6BC}" srcOrd="0" destOrd="0" presId="urn:microsoft.com/office/officeart/2005/8/layout/chevron2"/>
    <dgm:cxn modelId="{0C469315-1F31-4C11-8505-1631B4A03BFB}" type="presOf" srcId="{3765D682-3D79-4660-94DB-2DE7E78CCA3F}" destId="{A3B4AD89-BD7A-479D-8A1F-CB47DD61BB19}" srcOrd="0" destOrd="0" presId="urn:microsoft.com/office/officeart/2005/8/layout/chevron2"/>
    <dgm:cxn modelId="{61DA76B8-3735-4220-BC70-1F2A8A04028B}" type="presOf" srcId="{518D817A-7A94-47A9-8B87-E2A7DE252B71}" destId="{69131B1F-EF01-4954-8488-E1DF2E752519}" srcOrd="0" destOrd="0" presId="urn:microsoft.com/office/officeart/2005/8/layout/chevron2"/>
    <dgm:cxn modelId="{76AE4B5C-873E-467F-AE56-058B0DEFC91F}" srcId="{3765D682-3D79-4660-94DB-2DE7E78CCA3F}" destId="{D14C9DFA-F5B7-4A54-8376-0B9944A5C4A7}" srcOrd="0" destOrd="0" parTransId="{968E3177-8AAD-4E99-AA2E-1B2CD3AB3A28}" sibTransId="{9D2D53A5-ECD3-483E-B915-45B27A493D0A}"/>
    <dgm:cxn modelId="{8F2E5208-0728-4606-B805-2572EB7B189B}" type="presParOf" srcId="{69131B1F-EF01-4954-8488-E1DF2E752519}" destId="{BAF0C8BE-D09F-4221-8BBA-9F9910AD756E}" srcOrd="0" destOrd="0" presId="urn:microsoft.com/office/officeart/2005/8/layout/chevron2"/>
    <dgm:cxn modelId="{1CFCA0DC-4B56-4205-A340-29AC38DA477B}" type="presParOf" srcId="{BAF0C8BE-D09F-4221-8BBA-9F9910AD756E}" destId="{956A8AFF-3514-4143-A6BC-E0E343A638DB}" srcOrd="0" destOrd="0" presId="urn:microsoft.com/office/officeart/2005/8/layout/chevron2"/>
    <dgm:cxn modelId="{5014027A-A54E-42A1-A02A-B53910C1356D}" type="presParOf" srcId="{BAF0C8BE-D09F-4221-8BBA-9F9910AD756E}" destId="{8268CE80-6559-4D72-9B98-E8327115245B}" srcOrd="1" destOrd="0" presId="urn:microsoft.com/office/officeart/2005/8/layout/chevron2"/>
    <dgm:cxn modelId="{4CC9A259-9563-484F-86A8-9F98D7A216EC}" type="presParOf" srcId="{69131B1F-EF01-4954-8488-E1DF2E752519}" destId="{CC0ED1C3-9FFD-476F-BDEA-D9A21BCA4EDE}" srcOrd="1" destOrd="0" presId="urn:microsoft.com/office/officeart/2005/8/layout/chevron2"/>
    <dgm:cxn modelId="{24FC4513-D590-4954-8173-6DC7ECB45F43}" type="presParOf" srcId="{69131B1F-EF01-4954-8488-E1DF2E752519}" destId="{21E68601-728F-4BFD-A090-84C202ADD341}" srcOrd="2" destOrd="0" presId="urn:microsoft.com/office/officeart/2005/8/layout/chevron2"/>
    <dgm:cxn modelId="{D8860EF3-3BC4-4B32-9B4C-7253BAD1B48E}" type="presParOf" srcId="{21E68601-728F-4BFD-A090-84C202ADD341}" destId="{81EFA9BF-66B4-4AB0-85C5-CED4AA3D3784}" srcOrd="0" destOrd="0" presId="urn:microsoft.com/office/officeart/2005/8/layout/chevron2"/>
    <dgm:cxn modelId="{336E08F6-05E1-4369-A173-BFAD38589020}" type="presParOf" srcId="{21E68601-728F-4BFD-A090-84C202ADD341}" destId="{9E5FB4E2-9892-4553-BB8C-9F2C4F9F1AF4}" srcOrd="1" destOrd="0" presId="urn:microsoft.com/office/officeart/2005/8/layout/chevron2"/>
    <dgm:cxn modelId="{5A848BD9-AF45-4531-8FCB-20DEBE99473A}" type="presParOf" srcId="{69131B1F-EF01-4954-8488-E1DF2E752519}" destId="{802B4EF9-FDD6-4893-A9D1-33DDA6590352}" srcOrd="3" destOrd="0" presId="urn:microsoft.com/office/officeart/2005/8/layout/chevron2"/>
    <dgm:cxn modelId="{35F564AE-0B1A-4821-BA7D-FEFDC211A7E9}" type="presParOf" srcId="{69131B1F-EF01-4954-8488-E1DF2E752519}" destId="{464FAD58-7587-465E-BF42-58FC98726379}" srcOrd="4" destOrd="0" presId="urn:microsoft.com/office/officeart/2005/8/layout/chevron2"/>
    <dgm:cxn modelId="{E64AAE24-4EB2-4662-8BA6-9C205A1EE9CF}" type="presParOf" srcId="{464FAD58-7587-465E-BF42-58FC98726379}" destId="{77F02BAF-0347-4288-BC4B-645BADE1497E}" srcOrd="0" destOrd="0" presId="urn:microsoft.com/office/officeart/2005/8/layout/chevron2"/>
    <dgm:cxn modelId="{152EB4DA-27D8-4E5A-953E-771A33730563}" type="presParOf" srcId="{464FAD58-7587-465E-BF42-58FC98726379}" destId="{DB6CB428-504B-4690-A5F8-799751F20CCA}" srcOrd="1" destOrd="0" presId="urn:microsoft.com/office/officeart/2005/8/layout/chevron2"/>
    <dgm:cxn modelId="{7E8E132B-3AA3-41E2-A5FC-BCF2925AEB48}" type="presParOf" srcId="{69131B1F-EF01-4954-8488-E1DF2E752519}" destId="{2FA7EB0A-75F2-4FED-8214-9E51708D65F1}" srcOrd="5" destOrd="0" presId="urn:microsoft.com/office/officeart/2005/8/layout/chevron2"/>
    <dgm:cxn modelId="{20BF4C91-F732-46DC-8B60-A5895EEDE7E8}" type="presParOf" srcId="{69131B1F-EF01-4954-8488-E1DF2E752519}" destId="{429FD744-5624-422A-9B3C-9B85AC5C0EB8}" srcOrd="6" destOrd="0" presId="urn:microsoft.com/office/officeart/2005/8/layout/chevron2"/>
    <dgm:cxn modelId="{268E0633-522A-448A-A5EF-FB7386E741F0}" type="presParOf" srcId="{429FD744-5624-422A-9B3C-9B85AC5C0EB8}" destId="{A3B4AD89-BD7A-479D-8A1F-CB47DD61BB19}" srcOrd="0" destOrd="0" presId="urn:microsoft.com/office/officeart/2005/8/layout/chevron2"/>
    <dgm:cxn modelId="{AA33B420-C4F6-47A7-8FDC-5367A00AA7BC}" type="presParOf" srcId="{429FD744-5624-422A-9B3C-9B85AC5C0EB8}" destId="{80B1E0F9-BF93-4BC9-A04D-8E3BA7A2B6B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B28B67-DCD9-414D-B193-75FD8429467B}">
      <dsp:nvSpPr>
        <dsp:cNvPr id="0" name=""/>
        <dsp:cNvSpPr/>
      </dsp:nvSpPr>
      <dsp:spPr>
        <a:xfrm>
          <a:off x="685799" y="0"/>
          <a:ext cx="7772400" cy="6019800"/>
        </a:xfrm>
        <a:prstGeom prst="rightArrow">
          <a:avLst/>
        </a:prstGeom>
        <a:solidFill>
          <a:schemeClr val="accent3"/>
        </a:solidFill>
        <a:ln w="38100" cap="rnd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63739D53-054D-42A7-B1DC-31D67710290A}">
      <dsp:nvSpPr>
        <dsp:cNvPr id="0" name=""/>
        <dsp:cNvSpPr/>
      </dsp:nvSpPr>
      <dsp:spPr>
        <a:xfrm>
          <a:off x="1628" y="1805939"/>
          <a:ext cx="1447335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2010 г.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7,9%</a:t>
          </a:r>
          <a:endParaRPr lang="ru-RU" sz="3600" kern="1200" dirty="0"/>
        </a:p>
      </dsp:txBody>
      <dsp:txXfrm>
        <a:off x="1628" y="1805939"/>
        <a:ext cx="1447335" cy="2407920"/>
      </dsp:txXfrm>
    </dsp:sp>
    <dsp:sp modelId="{1496D795-8892-4725-BB4F-A0FC5CA98B0D}">
      <dsp:nvSpPr>
        <dsp:cNvPr id="0" name=""/>
        <dsp:cNvSpPr/>
      </dsp:nvSpPr>
      <dsp:spPr>
        <a:xfrm>
          <a:off x="1648766" y="1805939"/>
          <a:ext cx="1237556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2011 г.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7,3%</a:t>
          </a:r>
          <a:endParaRPr lang="ru-RU" sz="3600" kern="1200" dirty="0"/>
        </a:p>
      </dsp:txBody>
      <dsp:txXfrm>
        <a:off x="1648766" y="1805939"/>
        <a:ext cx="1237556" cy="2407920"/>
      </dsp:txXfrm>
    </dsp:sp>
    <dsp:sp modelId="{2D7AFE14-B415-41CB-9F44-B5A9EA4B3779}">
      <dsp:nvSpPr>
        <dsp:cNvPr id="0" name=""/>
        <dsp:cNvSpPr/>
      </dsp:nvSpPr>
      <dsp:spPr>
        <a:xfrm>
          <a:off x="3086124" y="1805939"/>
          <a:ext cx="1304521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2012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7,3%</a:t>
          </a:r>
          <a:endParaRPr lang="ru-RU" sz="3600" kern="1200" dirty="0"/>
        </a:p>
      </dsp:txBody>
      <dsp:txXfrm>
        <a:off x="3086124" y="1805939"/>
        <a:ext cx="1304521" cy="2407920"/>
      </dsp:txXfrm>
    </dsp:sp>
    <dsp:sp modelId="{C9845DDC-CD49-4641-8ABA-CAFD560577B0}">
      <dsp:nvSpPr>
        <dsp:cNvPr id="0" name=""/>
        <dsp:cNvSpPr/>
      </dsp:nvSpPr>
      <dsp:spPr>
        <a:xfrm>
          <a:off x="4590447" y="1805939"/>
          <a:ext cx="1354583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2013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5,9%</a:t>
          </a:r>
          <a:endParaRPr lang="ru-RU" sz="3600" kern="1200" dirty="0"/>
        </a:p>
      </dsp:txBody>
      <dsp:txXfrm>
        <a:off x="4590447" y="1805939"/>
        <a:ext cx="1354583" cy="2407920"/>
      </dsp:txXfrm>
    </dsp:sp>
    <dsp:sp modelId="{A3188E98-C510-4C90-B691-FA7A7CE0CD70}">
      <dsp:nvSpPr>
        <dsp:cNvPr id="0" name=""/>
        <dsp:cNvSpPr/>
      </dsp:nvSpPr>
      <dsp:spPr>
        <a:xfrm>
          <a:off x="6144833" y="1805939"/>
          <a:ext cx="1477773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2014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4,0%</a:t>
          </a:r>
          <a:endParaRPr lang="ru-RU" sz="3600" kern="1200" dirty="0"/>
        </a:p>
      </dsp:txBody>
      <dsp:txXfrm>
        <a:off x="6144833" y="1805939"/>
        <a:ext cx="1477773" cy="2407920"/>
      </dsp:txXfrm>
    </dsp:sp>
    <dsp:sp modelId="{FCB2A1A1-3EE5-4CF0-A212-1B46ED916C59}">
      <dsp:nvSpPr>
        <dsp:cNvPr id="0" name=""/>
        <dsp:cNvSpPr/>
      </dsp:nvSpPr>
      <dsp:spPr>
        <a:xfrm>
          <a:off x="7822408" y="1805939"/>
          <a:ext cx="1319962" cy="2407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2015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3,7%</a:t>
          </a:r>
          <a:endParaRPr lang="ru-RU" sz="3600" kern="1200" dirty="0"/>
        </a:p>
      </dsp:txBody>
      <dsp:txXfrm>
        <a:off x="7822408" y="1805939"/>
        <a:ext cx="1319962" cy="2407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25BC82-3A13-4831-A7BD-FF9B24628CFE}">
      <dsp:nvSpPr>
        <dsp:cNvPr id="0" name=""/>
        <dsp:cNvSpPr/>
      </dsp:nvSpPr>
      <dsp:spPr>
        <a:xfrm rot="5400000">
          <a:off x="-238991" y="239629"/>
          <a:ext cx="1593279" cy="1115295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5400000">
        <a:off x="-238991" y="239629"/>
        <a:ext cx="1593279" cy="1115295"/>
      </dsp:txXfrm>
    </dsp:sp>
    <dsp:sp modelId="{EF6B7C9D-8165-4B08-9845-66486FD84D20}">
      <dsp:nvSpPr>
        <dsp:cNvPr id="0" name=""/>
        <dsp:cNvSpPr/>
      </dsp:nvSpPr>
      <dsp:spPr>
        <a:xfrm rot="5400000">
          <a:off x="4611831" y="-3495898"/>
          <a:ext cx="1035631" cy="802870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Пролечено больше больных(на 9%)</a:t>
          </a:r>
          <a:endParaRPr lang="ru-RU" sz="2000" kern="1200" dirty="0"/>
        </a:p>
      </dsp:txBody>
      <dsp:txXfrm rot="5400000">
        <a:off x="4611831" y="-3495898"/>
        <a:ext cx="1035631" cy="8028704"/>
      </dsp:txXfrm>
    </dsp:sp>
    <dsp:sp modelId="{85D9C6DD-AB9B-4E2B-A716-CECCDE0A1CAB}">
      <dsp:nvSpPr>
        <dsp:cNvPr id="0" name=""/>
        <dsp:cNvSpPr/>
      </dsp:nvSpPr>
      <dsp:spPr>
        <a:xfrm rot="5400000">
          <a:off x="-238991" y="1689311"/>
          <a:ext cx="1593279" cy="1115295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5400000">
        <a:off x="-238991" y="1689311"/>
        <a:ext cx="1593279" cy="1115295"/>
      </dsp:txXfrm>
    </dsp:sp>
    <dsp:sp modelId="{EA05235C-08BA-4F03-B0CE-FA0BF15568B7}">
      <dsp:nvSpPr>
        <dsp:cNvPr id="0" name=""/>
        <dsp:cNvSpPr/>
      </dsp:nvSpPr>
      <dsp:spPr>
        <a:xfrm rot="5400000">
          <a:off x="4611831" y="-2046216"/>
          <a:ext cx="1035631" cy="8028704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Уменьшился койко-день (на 15,4%)</a:t>
          </a:r>
          <a:endParaRPr lang="ru-RU" sz="2000" kern="1200" dirty="0"/>
        </a:p>
      </dsp:txBody>
      <dsp:txXfrm rot="5400000">
        <a:off x="4611831" y="-2046216"/>
        <a:ext cx="1035631" cy="8028704"/>
      </dsp:txXfrm>
    </dsp:sp>
    <dsp:sp modelId="{181212D8-8110-4125-BEC9-B006B99FEE93}">
      <dsp:nvSpPr>
        <dsp:cNvPr id="0" name=""/>
        <dsp:cNvSpPr/>
      </dsp:nvSpPr>
      <dsp:spPr>
        <a:xfrm rot="5400000">
          <a:off x="-238991" y="3138993"/>
          <a:ext cx="1593279" cy="1115295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5400000">
        <a:off x="-238991" y="3138993"/>
        <a:ext cx="1593279" cy="1115295"/>
      </dsp:txXfrm>
    </dsp:sp>
    <dsp:sp modelId="{63C2D509-FB2F-43E3-BCB1-7EB9F34D7996}">
      <dsp:nvSpPr>
        <dsp:cNvPr id="0" name=""/>
        <dsp:cNvSpPr/>
      </dsp:nvSpPr>
      <dsp:spPr>
        <a:xfrm rot="5400000">
          <a:off x="4611831" y="-596535"/>
          <a:ext cx="1035631" cy="802870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Снизилась общая летальность на 0,3% </a:t>
          </a:r>
          <a:endParaRPr lang="ru-RU" sz="2000" kern="1200" dirty="0"/>
        </a:p>
      </dsp:txBody>
      <dsp:txXfrm rot="5400000">
        <a:off x="4611831" y="-596535"/>
        <a:ext cx="1035631" cy="8028704"/>
      </dsp:txXfrm>
    </dsp:sp>
    <dsp:sp modelId="{F5E19801-2CE3-441A-8CD9-AFF300FE6087}">
      <dsp:nvSpPr>
        <dsp:cNvPr id="0" name=""/>
        <dsp:cNvSpPr/>
      </dsp:nvSpPr>
      <dsp:spPr>
        <a:xfrm rot="5400000">
          <a:off x="-238991" y="4588674"/>
          <a:ext cx="1593279" cy="1115295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4</a:t>
          </a:r>
          <a:endParaRPr lang="ru-RU" sz="3100" kern="1200" dirty="0"/>
        </a:p>
      </dsp:txBody>
      <dsp:txXfrm rot="5400000">
        <a:off x="-238991" y="4588674"/>
        <a:ext cx="1593279" cy="1115295"/>
      </dsp:txXfrm>
    </dsp:sp>
    <dsp:sp modelId="{7534C61B-3075-43DF-9E2E-2B4A506F4C75}">
      <dsp:nvSpPr>
        <dsp:cNvPr id="0" name=""/>
        <dsp:cNvSpPr/>
      </dsp:nvSpPr>
      <dsp:spPr>
        <a:xfrm rot="5400000">
          <a:off x="4611831" y="853146"/>
          <a:ext cx="1035631" cy="8028704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Снизилась летальность: от инсультов на 2,4%, от ОНМК на 4,3%, от ЦВБ на 3,2%</a:t>
          </a:r>
          <a:endParaRPr lang="ru-RU" sz="2000" kern="1200" dirty="0"/>
        </a:p>
      </dsp:txBody>
      <dsp:txXfrm rot="5400000">
        <a:off x="4611831" y="853146"/>
        <a:ext cx="1035631" cy="80287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A56711-7322-49DA-A9CE-CE9C5A9D1BF5}">
      <dsp:nvSpPr>
        <dsp:cNvPr id="0" name=""/>
        <dsp:cNvSpPr/>
      </dsp:nvSpPr>
      <dsp:spPr>
        <a:xfrm rot="5400000">
          <a:off x="-198761" y="841876"/>
          <a:ext cx="1325079" cy="927555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</a:t>
          </a:r>
          <a:endParaRPr lang="ru-RU" sz="2600" kern="1200" dirty="0"/>
        </a:p>
      </dsp:txBody>
      <dsp:txXfrm rot="5400000">
        <a:off x="-198761" y="841876"/>
        <a:ext cx="1325079" cy="927555"/>
      </dsp:txXfrm>
    </dsp:sp>
    <dsp:sp modelId="{EB25284E-F9F2-4A96-AEC5-E7DEF287A4E7}">
      <dsp:nvSpPr>
        <dsp:cNvPr id="0" name=""/>
        <dsp:cNvSpPr/>
      </dsp:nvSpPr>
      <dsp:spPr>
        <a:xfrm rot="5400000">
          <a:off x="4079926" y="-3034456"/>
          <a:ext cx="1911702" cy="821644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 январе после завершения ремонта открылось </a:t>
          </a:r>
          <a:r>
            <a:rPr lang="ru-RU" sz="1800" b="1" kern="1200" dirty="0" smtClean="0"/>
            <a:t>родильное отделение</a:t>
          </a:r>
          <a:r>
            <a:rPr lang="ru-RU" sz="1800" kern="1200" dirty="0" smtClean="0"/>
            <a:t>, где медицинская помощь беременным и роженицам организована в соответствии с новыми, современными стандартами оказания акушерской помощи: комфортабельный родильный блок с оборудованными индивидуальными боксами, просторное послеродовое отделение, совместное пребывание «мать-дитя». Новые стандарты позволили увеличить </a:t>
          </a:r>
          <a:r>
            <a:rPr lang="ru-RU" sz="1800" b="1" kern="1200" dirty="0" smtClean="0"/>
            <a:t>количество родов </a:t>
          </a:r>
          <a:r>
            <a:rPr lang="ru-RU" sz="1800" kern="1200" dirty="0" smtClean="0"/>
            <a:t>в 2015 году до 10540 (в 2014 г. - 8959, прирост на 15%)</a:t>
          </a:r>
          <a:endParaRPr lang="ru-RU" sz="1800" kern="1200" dirty="0"/>
        </a:p>
      </dsp:txBody>
      <dsp:txXfrm rot="5400000">
        <a:off x="4079926" y="-3034456"/>
        <a:ext cx="1911702" cy="8216444"/>
      </dsp:txXfrm>
    </dsp:sp>
    <dsp:sp modelId="{F8340E96-8DD1-4C6A-8765-BACFA27A89C7}">
      <dsp:nvSpPr>
        <dsp:cNvPr id="0" name=""/>
        <dsp:cNvSpPr/>
      </dsp:nvSpPr>
      <dsp:spPr>
        <a:xfrm rot="5400000">
          <a:off x="-198761" y="2356863"/>
          <a:ext cx="1325079" cy="927555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</a:t>
          </a:r>
          <a:endParaRPr lang="ru-RU" sz="2600" kern="1200" dirty="0"/>
        </a:p>
      </dsp:txBody>
      <dsp:txXfrm rot="5400000">
        <a:off x="-198761" y="2356863"/>
        <a:ext cx="1325079" cy="927555"/>
      </dsp:txXfrm>
    </dsp:sp>
    <dsp:sp modelId="{93439F71-038F-43FE-B3A1-E41549DA01B0}">
      <dsp:nvSpPr>
        <dsp:cNvPr id="0" name=""/>
        <dsp:cNvSpPr/>
      </dsp:nvSpPr>
      <dsp:spPr>
        <a:xfrm rot="5400000">
          <a:off x="4364410" y="-1519469"/>
          <a:ext cx="1342734" cy="8216444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введен в эксплуатацию дистанционный </a:t>
          </a:r>
          <a:r>
            <a:rPr lang="ru-RU" sz="1800" b="1" kern="1200" dirty="0" err="1" smtClean="0"/>
            <a:t>литотриптер</a:t>
          </a:r>
          <a:r>
            <a:rPr lang="ru-RU" sz="1800" kern="1200" dirty="0" smtClean="0"/>
            <a:t>, что позволит повысить качество урологической помощи</a:t>
          </a:r>
          <a:endParaRPr lang="ru-RU" sz="1800" kern="1200" dirty="0"/>
        </a:p>
      </dsp:txBody>
      <dsp:txXfrm rot="5400000">
        <a:off x="4364410" y="-1519469"/>
        <a:ext cx="1342734" cy="8216444"/>
      </dsp:txXfrm>
    </dsp:sp>
    <dsp:sp modelId="{FE0AE0BB-E06C-4DF8-A45B-C5D72899BD35}">
      <dsp:nvSpPr>
        <dsp:cNvPr id="0" name=""/>
        <dsp:cNvSpPr/>
      </dsp:nvSpPr>
      <dsp:spPr>
        <a:xfrm rot="5400000">
          <a:off x="-198761" y="3601795"/>
          <a:ext cx="1325079" cy="927555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</a:t>
          </a:r>
          <a:endParaRPr lang="ru-RU" sz="2600" kern="1200" dirty="0"/>
        </a:p>
      </dsp:txBody>
      <dsp:txXfrm rot="5400000">
        <a:off x="-198761" y="3601795"/>
        <a:ext cx="1325079" cy="927555"/>
      </dsp:txXfrm>
    </dsp:sp>
    <dsp:sp modelId="{28B3A97D-EE78-4DDA-8693-5AE6E3CE8CCF}">
      <dsp:nvSpPr>
        <dsp:cNvPr id="0" name=""/>
        <dsp:cNvSpPr/>
      </dsp:nvSpPr>
      <dsp:spPr>
        <a:xfrm rot="5400000">
          <a:off x="4573043" y="-274537"/>
          <a:ext cx="925468" cy="821644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Завершен ремонт в </a:t>
          </a:r>
          <a:r>
            <a:rPr lang="ru-RU" sz="1800" b="1" kern="1200" dirty="0" smtClean="0"/>
            <a:t>радиоизотопной лаборатории</a:t>
          </a:r>
          <a:r>
            <a:rPr lang="ru-RU" sz="2600" b="1" kern="1200" dirty="0" smtClean="0"/>
            <a:t>  </a:t>
          </a:r>
          <a:endParaRPr lang="ru-RU" sz="2600" kern="1200" dirty="0"/>
        </a:p>
      </dsp:txBody>
      <dsp:txXfrm rot="5400000">
        <a:off x="4573043" y="-274537"/>
        <a:ext cx="925468" cy="8216444"/>
      </dsp:txXfrm>
    </dsp:sp>
    <dsp:sp modelId="{9D744D07-EA90-4E7D-92AC-5799C7399627}">
      <dsp:nvSpPr>
        <dsp:cNvPr id="0" name=""/>
        <dsp:cNvSpPr/>
      </dsp:nvSpPr>
      <dsp:spPr>
        <a:xfrm rot="5400000">
          <a:off x="-198761" y="5080368"/>
          <a:ext cx="1325079" cy="927555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4</a:t>
          </a:r>
          <a:endParaRPr lang="ru-RU" sz="2600" kern="1200" dirty="0"/>
        </a:p>
      </dsp:txBody>
      <dsp:txXfrm rot="5400000">
        <a:off x="-198761" y="5080368"/>
        <a:ext cx="1325079" cy="927555"/>
      </dsp:txXfrm>
    </dsp:sp>
    <dsp:sp modelId="{B44E4363-AA7E-468E-89E6-6EF2904A77D9}">
      <dsp:nvSpPr>
        <dsp:cNvPr id="0" name=""/>
        <dsp:cNvSpPr/>
      </dsp:nvSpPr>
      <dsp:spPr>
        <a:xfrm rot="5400000">
          <a:off x="4339402" y="1204034"/>
          <a:ext cx="1392750" cy="8216444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Выполнены текущие </a:t>
          </a:r>
          <a:r>
            <a:rPr lang="ru-RU" sz="1800" b="1" kern="1200" dirty="0" smtClean="0"/>
            <a:t>ремонтные работы в корпусах № 3 и № 5</a:t>
          </a:r>
          <a:r>
            <a:rPr lang="ru-RU" sz="1800" kern="1200" dirty="0" smtClean="0"/>
            <a:t>, что позволило существенно улучшить условия пребывания пациентов в стационаре</a:t>
          </a:r>
          <a:endParaRPr lang="ru-RU" sz="1800" kern="1200" dirty="0"/>
        </a:p>
      </dsp:txBody>
      <dsp:txXfrm rot="5400000">
        <a:off x="4339402" y="1204034"/>
        <a:ext cx="1392750" cy="82164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A8AFF-3514-4143-A6BC-E0E343A638DB}">
      <dsp:nvSpPr>
        <dsp:cNvPr id="0" name=""/>
        <dsp:cNvSpPr/>
      </dsp:nvSpPr>
      <dsp:spPr>
        <a:xfrm rot="5400000">
          <a:off x="-247279" y="250927"/>
          <a:ext cx="1648531" cy="1153972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</a:t>
          </a:r>
          <a:endParaRPr lang="ru-RU" sz="3200" kern="1200" dirty="0"/>
        </a:p>
      </dsp:txBody>
      <dsp:txXfrm rot="5400000">
        <a:off x="-247279" y="250927"/>
        <a:ext cx="1648531" cy="1153972"/>
      </dsp:txXfrm>
    </dsp:sp>
    <dsp:sp modelId="{8268CE80-6559-4D72-9B98-E8327115245B}">
      <dsp:nvSpPr>
        <dsp:cNvPr id="0" name=""/>
        <dsp:cNvSpPr/>
      </dsp:nvSpPr>
      <dsp:spPr>
        <a:xfrm rot="5400000">
          <a:off x="4613213" y="-3455592"/>
          <a:ext cx="1071545" cy="7990027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После ремонта помещения и вентиляционной системы в специализированном помещении лаборатории, запущена лабораторная методика </a:t>
          </a:r>
          <a:r>
            <a:rPr lang="ru-RU" sz="1700" b="1" kern="1200" dirty="0" err="1" smtClean="0"/>
            <a:t>ПЦР-диагностики</a:t>
          </a:r>
          <a:endParaRPr lang="ru-RU" sz="1700" kern="1200" dirty="0"/>
        </a:p>
      </dsp:txBody>
      <dsp:txXfrm rot="5400000">
        <a:off x="4613213" y="-3455592"/>
        <a:ext cx="1071545" cy="7990027"/>
      </dsp:txXfrm>
    </dsp:sp>
    <dsp:sp modelId="{81EFA9BF-66B4-4AB0-85C5-CED4AA3D3784}">
      <dsp:nvSpPr>
        <dsp:cNvPr id="0" name=""/>
        <dsp:cNvSpPr/>
      </dsp:nvSpPr>
      <dsp:spPr>
        <a:xfrm rot="5400000">
          <a:off x="-247279" y="1756385"/>
          <a:ext cx="1648531" cy="1153972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6</a:t>
          </a:r>
          <a:endParaRPr lang="ru-RU" sz="3200" kern="1200" dirty="0"/>
        </a:p>
      </dsp:txBody>
      <dsp:txXfrm rot="5400000">
        <a:off x="-247279" y="1756385"/>
        <a:ext cx="1648531" cy="1153972"/>
      </dsp:txXfrm>
    </dsp:sp>
    <dsp:sp modelId="{9E5FB4E2-9892-4553-BB8C-9F2C4F9F1AF4}">
      <dsp:nvSpPr>
        <dsp:cNvPr id="0" name=""/>
        <dsp:cNvSpPr/>
      </dsp:nvSpPr>
      <dsp:spPr>
        <a:xfrm rot="5400000">
          <a:off x="4613213" y="-1950135"/>
          <a:ext cx="1071545" cy="7990027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Внедрена </a:t>
          </a:r>
          <a:r>
            <a:rPr lang="ru-RU" sz="1700" b="1" kern="1200" dirty="0" smtClean="0"/>
            <a:t>госпитальная автоматизированная система для ведения электронной истории болезни</a:t>
          </a:r>
          <a:r>
            <a:rPr lang="ru-RU" sz="1700" kern="1200" dirty="0" smtClean="0"/>
            <a:t>, что существенно сокращает время на оформление медицинской документации, сформирована </a:t>
          </a:r>
          <a:r>
            <a:rPr lang="ru-RU" sz="1700" kern="1200" dirty="0" err="1" smtClean="0"/>
            <a:t>эл</a:t>
          </a:r>
          <a:r>
            <a:rPr lang="ru-RU" sz="1700" kern="1200" dirty="0" smtClean="0"/>
            <a:t>. амбулаторная карта</a:t>
          </a:r>
          <a:endParaRPr lang="ru-RU" sz="1700" kern="1200" dirty="0"/>
        </a:p>
      </dsp:txBody>
      <dsp:txXfrm rot="5400000">
        <a:off x="4613213" y="-1950135"/>
        <a:ext cx="1071545" cy="7990027"/>
      </dsp:txXfrm>
    </dsp:sp>
    <dsp:sp modelId="{77F02BAF-0347-4288-BC4B-645BADE1497E}">
      <dsp:nvSpPr>
        <dsp:cNvPr id="0" name=""/>
        <dsp:cNvSpPr/>
      </dsp:nvSpPr>
      <dsp:spPr>
        <a:xfrm rot="5400000">
          <a:off x="-247279" y="3261842"/>
          <a:ext cx="1648531" cy="1153972"/>
        </a:xfrm>
        <a:prstGeom prst="chevron">
          <a:avLst/>
        </a:prstGeom>
        <a:solidFill>
          <a:schemeClr val="accent1"/>
        </a:solidFill>
        <a:ln w="2540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7</a:t>
          </a:r>
          <a:endParaRPr lang="ru-RU" sz="3200" kern="1200" dirty="0"/>
        </a:p>
      </dsp:txBody>
      <dsp:txXfrm rot="5400000">
        <a:off x="-247279" y="3261842"/>
        <a:ext cx="1648531" cy="1153972"/>
      </dsp:txXfrm>
    </dsp:sp>
    <dsp:sp modelId="{DB6CB428-504B-4690-A5F8-799751F20CCA}">
      <dsp:nvSpPr>
        <dsp:cNvPr id="0" name=""/>
        <dsp:cNvSpPr/>
      </dsp:nvSpPr>
      <dsp:spPr>
        <a:xfrm rot="5400000">
          <a:off x="4613213" y="-444678"/>
          <a:ext cx="1071545" cy="7990027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Выполнена реконструкция входных групп корпусов № 3, № 5, № 1 с устройством </a:t>
          </a:r>
          <a:r>
            <a:rPr lang="ru-RU" sz="1700" b="1" kern="1200" dirty="0" smtClean="0"/>
            <a:t>приспособлений для </a:t>
          </a:r>
          <a:r>
            <a:rPr lang="ru-RU" sz="1700" b="1" kern="1200" dirty="0" err="1" smtClean="0"/>
            <a:t>маломобильных</a:t>
          </a:r>
          <a:r>
            <a:rPr lang="ru-RU" sz="1700" b="1" kern="1200" dirty="0" smtClean="0"/>
            <a:t> групп населения</a:t>
          </a:r>
          <a:endParaRPr lang="ru-RU" sz="1700" kern="1200" dirty="0"/>
        </a:p>
      </dsp:txBody>
      <dsp:txXfrm rot="5400000">
        <a:off x="4613213" y="-444678"/>
        <a:ext cx="1071545" cy="7990027"/>
      </dsp:txXfrm>
    </dsp:sp>
    <dsp:sp modelId="{A3B4AD89-BD7A-479D-8A1F-CB47DD61BB19}">
      <dsp:nvSpPr>
        <dsp:cNvPr id="0" name=""/>
        <dsp:cNvSpPr/>
      </dsp:nvSpPr>
      <dsp:spPr>
        <a:xfrm rot="5400000">
          <a:off x="-247279" y="4767299"/>
          <a:ext cx="1648531" cy="1153972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8</a:t>
          </a:r>
          <a:endParaRPr lang="ru-RU" sz="3200" kern="1200" dirty="0"/>
        </a:p>
      </dsp:txBody>
      <dsp:txXfrm rot="5400000">
        <a:off x="-247279" y="4767299"/>
        <a:ext cx="1648531" cy="1153972"/>
      </dsp:txXfrm>
    </dsp:sp>
    <dsp:sp modelId="{80B1E0F9-BF93-4BC9-A04D-8E3BA7A2B6BC}">
      <dsp:nvSpPr>
        <dsp:cNvPr id="0" name=""/>
        <dsp:cNvSpPr/>
      </dsp:nvSpPr>
      <dsp:spPr>
        <a:xfrm rot="5400000">
          <a:off x="4613213" y="1060778"/>
          <a:ext cx="1071545" cy="7990027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Проведен текущий ремонт в КДО</a:t>
          </a:r>
          <a:r>
            <a:rPr lang="en-US" sz="1700" kern="1200" dirty="0" smtClean="0"/>
            <a:t>/</a:t>
          </a:r>
          <a:r>
            <a:rPr lang="ru-RU" sz="1700" kern="1200" dirty="0" smtClean="0"/>
            <a:t>КДЦ</a:t>
          </a:r>
          <a:endParaRPr lang="ru-RU" sz="1700" kern="1200" dirty="0"/>
        </a:p>
      </dsp:txBody>
      <dsp:txXfrm rot="5400000">
        <a:off x="4613213" y="1060778"/>
        <a:ext cx="1071545" cy="7990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338D-A43E-4380-B781-4291AD58A989}" type="datetimeFigureOut">
              <a:rPr lang="ru-RU" smtClean="0"/>
              <a:pPr/>
              <a:t>25.02.2016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24AB-9FF9-4C3D-BED9-0C1CC600E9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E24AB-9FF9-4C3D-BED9-0C1CC600E9C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ГБУЗ «ГКБ им. А.К.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Ерамишанцева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ДЗМ </a:t>
            </a:r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2014-2015 гг.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www.cps3.ru/wp-content/uploads/449f-64a02b-dfc18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86000" cy="790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0566870"/>
              </p:ext>
            </p:extLst>
          </p:nvPr>
        </p:nvGraphicFramePr>
        <p:xfrm>
          <a:off x="0" y="-1"/>
          <a:ext cx="9144001" cy="6858000"/>
        </p:xfrm>
        <a:graphic>
          <a:graphicData uri="http://schemas.openxmlformats.org/drawingml/2006/table">
            <a:tbl>
              <a:tblPr/>
              <a:tblGrid>
                <a:gridCol w="2366231"/>
                <a:gridCol w="677777"/>
                <a:gridCol w="677777"/>
                <a:gridCol w="677777"/>
                <a:gridCol w="677777"/>
                <a:gridCol w="677777"/>
                <a:gridCol w="677777"/>
                <a:gridCol w="677777"/>
                <a:gridCol w="677777"/>
                <a:gridCol w="677777"/>
                <a:gridCol w="677777"/>
              </a:tblGrid>
              <a:tr h="1113138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Основные показатели работы по реанимационным отделениям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в 2014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гг.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07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Пролечено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Занятость  койки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Ср. длит-ть преб-я на койке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Летальность (%)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Общей реанимации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3693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635,5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184,7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75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ОРИТ ОНМК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5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ОРИТ </a:t>
                      </a:r>
                      <a:r>
                        <a:rPr lang="ru-RU" sz="16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кардио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3076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3529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235,3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0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ОРИТ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новорожденных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(РО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364,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12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ОРИТ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новорожденных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(РО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308,7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473" marR="50473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4,8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3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ПИТ (род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709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1791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177,3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7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ПИТ (род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2)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333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4857325"/>
              </p:ext>
            </p:extLst>
          </p:nvPr>
        </p:nvGraphicFramePr>
        <p:xfrm>
          <a:off x="1" y="1219200"/>
          <a:ext cx="9143998" cy="5638801"/>
        </p:xfrm>
        <a:graphic>
          <a:graphicData uri="http://schemas.openxmlformats.org/drawingml/2006/table">
            <a:tbl>
              <a:tblPr/>
              <a:tblGrid>
                <a:gridCol w="2920594"/>
                <a:gridCol w="778154"/>
                <a:gridCol w="778154"/>
                <a:gridCol w="778154"/>
                <a:gridCol w="778154"/>
                <a:gridCol w="778154"/>
                <a:gridCol w="778154"/>
                <a:gridCol w="777240"/>
                <a:gridCol w="777240"/>
              </a:tblGrid>
              <a:tr h="10028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Пролечено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Занятость  койки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Средняя </a:t>
                      </a:r>
                      <a:endParaRPr lang="ru-RU" sz="1600" b="1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длит-ть </a:t>
                      </a: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пребывания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6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Физиологии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4664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216,6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Патологии беременности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2084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3373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266,6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4,7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1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Обсервации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1229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224,0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4589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Основные показатели деятельности РО 1 в 2014 и 2015 гг.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971006"/>
              </p:ext>
            </p:extLst>
          </p:nvPr>
        </p:nvGraphicFramePr>
        <p:xfrm>
          <a:off x="0" y="0"/>
          <a:ext cx="9143997" cy="6858000"/>
        </p:xfrm>
        <a:graphic>
          <a:graphicData uri="http://schemas.openxmlformats.org/drawingml/2006/table">
            <a:tbl>
              <a:tblPr/>
              <a:tblGrid>
                <a:gridCol w="2509261"/>
                <a:gridCol w="829342"/>
                <a:gridCol w="829342"/>
                <a:gridCol w="829342"/>
                <a:gridCol w="829342"/>
                <a:gridCol w="829342"/>
                <a:gridCol w="829342"/>
                <a:gridCol w="829342"/>
                <a:gridCol w="829342"/>
              </a:tblGrid>
              <a:tr h="1500916">
                <a:tc gridSpan="9">
                  <a:txBody>
                    <a:bodyPr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Основные показатели деятельности РО 2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за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2014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 и 2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015 гг.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46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Пролечено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Занятость  койки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Ср. длит-ть преб-я на койке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377" marR="30377" marT="8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Физиологии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5252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069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65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Патологии беременности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45" marR="36145" marT="10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3595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615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322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319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58" marR="66858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39" marR="40239" marT="117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2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летальности (2015 г.)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54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514600"/>
                <a:gridCol w="2514600"/>
              </a:tblGrid>
              <a:tr h="10023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Класс</a:t>
                      </a:r>
                      <a:r>
                        <a:rPr lang="ru-RU" sz="1800" baseline="0" dirty="0" smtClean="0"/>
                        <a:t> по МКБ-10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Количество умерших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ru-RU" sz="1800" baseline="0" dirty="0" err="1" smtClean="0"/>
                        <a:t>абс</a:t>
                      </a:r>
                      <a:r>
                        <a:rPr lang="ru-RU" sz="1800" baseline="0" dirty="0" smtClean="0"/>
                        <a:t>.)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Удельный вес (%)</a:t>
                      </a:r>
                      <a:endParaRPr lang="ru-RU" sz="1800" dirty="0"/>
                    </a:p>
                  </a:txBody>
                  <a:tcPr/>
                </a:tc>
              </a:tr>
              <a:tr h="10023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Некоторые инфекционные и паразитарные болезни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0,1</a:t>
                      </a:r>
                      <a:endParaRPr lang="ru-RU" sz="1800" dirty="0"/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Новообразования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225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8,5</a:t>
                      </a:r>
                      <a:endParaRPr lang="ru-RU" sz="1800" dirty="0"/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-в т. ч. злокачественные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8,3</a:t>
                      </a:r>
                      <a:endParaRPr lang="ru-RU" sz="1800" dirty="0"/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крови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0,2</a:t>
                      </a:r>
                      <a:endParaRPr lang="ru-RU" sz="1800" dirty="0"/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эндокринной системы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307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11,6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-в т.ч. сахарный диабет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305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11,5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нервной системы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305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11,5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708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343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летальности (2015 г.)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590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Класс</a:t>
                      </a:r>
                      <a:r>
                        <a:rPr lang="ru-RU" sz="1800" baseline="0" dirty="0" smtClean="0"/>
                        <a:t> по МКБ-10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Количество умерших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ru-RU" sz="1800" baseline="0" dirty="0" err="1" smtClean="0"/>
                        <a:t>абс</a:t>
                      </a:r>
                      <a:r>
                        <a:rPr lang="ru-RU" sz="1800" baseline="0" dirty="0" smtClean="0"/>
                        <a:t>.)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Удельный вес (%)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системы кровообращения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1359</a:t>
                      </a:r>
                      <a:endParaRPr lang="ru-RU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51,2</a:t>
                      </a:r>
                      <a:endParaRPr lang="ru-RU" sz="1800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-в т.ч. ИБС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795</a:t>
                      </a:r>
                      <a:endParaRPr lang="ru-RU" sz="18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29,9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ОИМ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0,9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ПИМ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ХИБС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736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27,7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ЦВБ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464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17,5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</a:t>
                      </a:r>
                      <a:r>
                        <a:rPr lang="ru-RU" sz="1800" baseline="0" dirty="0" smtClean="0"/>
                        <a:t> САК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ВМК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3,9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9,0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органов дыхания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1,7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Болезни органов</a:t>
                      </a:r>
                      <a:r>
                        <a:rPr lang="ru-RU" sz="1800" baseline="0" dirty="0" smtClean="0"/>
                        <a:t> пищеварения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7,2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Травмы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4,1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8382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Летальность (%)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летальности за 2012-2015 гг. (%)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летальности в стационаре (%)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Высокотехнологичная медицинская помощь (Бюджет) (2015 г.)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90599"/>
          <a:ext cx="8991600" cy="574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3733800"/>
              </a:tblGrid>
              <a:tr h="7052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Профиль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</a:t>
                      </a:r>
                      <a:endParaRPr lang="ru-RU" sz="2400" dirty="0"/>
                    </a:p>
                  </a:txBody>
                  <a:tcPr/>
                </a:tc>
              </a:tr>
              <a:tr h="7052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Травматология и ортопедия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115</a:t>
                      </a:r>
                      <a:endParaRPr lang="ru-RU" sz="2400" b="0" dirty="0"/>
                    </a:p>
                  </a:txBody>
                  <a:tcPr/>
                </a:tc>
              </a:tr>
              <a:tr h="6468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Абдоминальная хирургия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50</a:t>
                      </a:r>
                      <a:endParaRPr lang="ru-RU" sz="2400" b="0" dirty="0"/>
                    </a:p>
                  </a:txBody>
                  <a:tcPr/>
                </a:tc>
              </a:tr>
              <a:tr h="12302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45</a:t>
                      </a:r>
                    </a:p>
                  </a:txBody>
                  <a:tcPr/>
                </a:tc>
              </a:tr>
              <a:tr h="1230215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Сердечно-сосудистая</a:t>
                      </a:r>
                      <a:r>
                        <a:rPr lang="ru-RU" sz="2400" baseline="0" dirty="0" smtClean="0"/>
                        <a:t> хирургия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10</a:t>
                      </a:r>
                    </a:p>
                  </a:txBody>
                  <a:tcPr/>
                </a:tc>
              </a:tr>
              <a:tr h="123021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3349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Высокотехнологичная медицинская помощь (ОМС) (2015 г.)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357493"/>
          <a:ext cx="8991600" cy="397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3697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Профиль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</a:t>
                      </a:r>
                      <a:endParaRPr lang="ru-RU" sz="2000" dirty="0"/>
                    </a:p>
                  </a:txBody>
                  <a:tcPr/>
                </a:tc>
              </a:tr>
              <a:tr h="3697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Нейрохирургия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84</a:t>
                      </a:r>
                      <a:endParaRPr lang="ru-RU" sz="2000" b="0" dirty="0"/>
                    </a:p>
                  </a:txBody>
                  <a:tcPr/>
                </a:tc>
              </a:tr>
              <a:tr h="3697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Сосудистая хирургия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487</a:t>
                      </a:r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Кардиология (ОИМ)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617</a:t>
                      </a:r>
                    </a:p>
                  </a:txBody>
                  <a:tcPr/>
                </a:tc>
              </a:tr>
              <a:tr h="3852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Абдоминальная хирургия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5</a:t>
                      </a:r>
                      <a:endParaRPr lang="ru-RU" sz="2000" b="0" dirty="0"/>
                    </a:p>
                  </a:txBody>
                  <a:tcPr/>
                </a:tc>
              </a:tr>
              <a:tr h="4005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Онкология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34</a:t>
                      </a:r>
                      <a:endParaRPr lang="ru-RU" sz="2000" b="0" baseline="0" dirty="0" smtClean="0"/>
                    </a:p>
                  </a:txBody>
                  <a:tcPr/>
                </a:tc>
              </a:tr>
              <a:tr h="50922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Гинекология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16</a:t>
                      </a:r>
                      <a:endParaRPr lang="ru-RU" sz="2000" b="0" dirty="0"/>
                    </a:p>
                  </a:txBody>
                  <a:tcPr/>
                </a:tc>
              </a:tr>
              <a:tr h="103249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1243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работы стационара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9203"/>
          <a:ext cx="9144000" cy="579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85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2014 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 г.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Пролечено больных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66117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72047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Оборот койки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47,2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71,3</a:t>
                      </a:r>
                      <a:endParaRPr lang="ru-RU" sz="2400" dirty="0"/>
                    </a:p>
                  </a:txBody>
                  <a:tcPr/>
                </a:tc>
              </a:tr>
              <a:tr h="7471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Средняя длительность пребывания на койке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7,0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5,4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Летальность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4,0 %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3,7 %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операций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30024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30572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родов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8959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10540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Проведено койко-дней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461059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390045</a:t>
                      </a:r>
                      <a:endParaRPr lang="ru-RU" sz="2400" dirty="0"/>
                    </a:p>
                  </a:txBody>
                  <a:tcPr/>
                </a:tc>
              </a:tr>
              <a:tr h="62567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 койки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297,5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386,2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838200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382000" y="2590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382000" y="3352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382000" y="4038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8305800" y="4648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382000" y="525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58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+9%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458200" y="251460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+28,6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458200" y="32766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-1,6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4582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-0,3%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458200" y="4648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+1,8%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582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+15%</a:t>
            </a:r>
            <a:endParaRPr lang="ru-RU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8305800" y="5867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05800" y="586740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-15,4%</a:t>
            </a:r>
            <a:endParaRPr lang="ru-RU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8305800" y="6477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458200" y="647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+88,7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 году: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 году: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762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 году: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государственного задания в 2015 г. (объемы)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7630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019300"/>
                <a:gridCol w="2190750"/>
                <a:gridCol w="2190750"/>
              </a:tblGrid>
              <a:tr h="5232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 на 2015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 в 2015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выполнения</a:t>
                      </a:r>
                      <a:endParaRPr lang="ru-RU" sz="2000" dirty="0"/>
                    </a:p>
                  </a:txBody>
                  <a:tcPr/>
                </a:tc>
              </a:tr>
              <a:tr h="1036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Посещения с профилактической целью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168 015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36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Посещения по неотложной помощи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31 806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360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Обращения по поводу заболевания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124 028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95 688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77,2</a:t>
                      </a:r>
                    </a:p>
                  </a:txBody>
                  <a:tcPr marL="9525" marR="9525" marT="9525" marB="0" anchor="ctr"/>
                </a:tc>
              </a:tr>
              <a:tr h="7221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МП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 ДС (</a:t>
                      </a:r>
                      <a:r>
                        <a:rPr lang="ru-RU" sz="2000" dirty="0" err="1" smtClean="0"/>
                        <a:t>пациенто-дни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32 853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4 368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</a:tr>
              <a:tr h="5232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Стационарная МП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58 740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59 897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101,9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государственного задания в 2015 г. (объемы)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761999"/>
          <a:ext cx="8839200" cy="59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905000"/>
                <a:gridCol w="1828800"/>
                <a:gridCol w="1905000"/>
              </a:tblGrid>
              <a:tr h="12541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 на 2015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 в 2015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выполнения</a:t>
                      </a:r>
                      <a:endParaRPr lang="ru-RU" sz="2000" dirty="0"/>
                    </a:p>
                  </a:txBody>
                  <a:tcPr/>
                </a:tc>
              </a:tr>
              <a:tr h="15623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Заготовка, переработка, хранение и обеспечение безопасности донорской крови и ее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компонентов (литр)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090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091,2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2541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Специализированная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МП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(за исключением ВМП)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стационарных условиях по профилю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психиатрия (чел.)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231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108,8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728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Работы в период санитарно-профилактических мероприятий в учреждениях (подразделениях), оказывающих услуги по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родовспоможению (ед.)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 каналам госпитализации (%)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Загруженность коек в 2015 г.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01040"/>
          <a:ext cx="9144000" cy="6156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673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Профиль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 загруженности</a:t>
                      </a:r>
                      <a:endParaRPr lang="ru-RU" sz="2000" dirty="0"/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106,3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Для беременных и рожениц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66,9 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(min)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Для патологии беременности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86,1</a:t>
                      </a:r>
                      <a:endParaRPr lang="ru-RU" sz="2000" dirty="0"/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Гинекологические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128,5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Кардиологические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111,7</a:t>
                      </a:r>
                      <a:endParaRPr lang="ru-RU" sz="2000" dirty="0"/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Неврологические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98,2</a:t>
                      </a:r>
                      <a:endParaRPr lang="ru-RU" sz="2000" dirty="0"/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Нефрологические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126,5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Психиатрические+психосоматические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67,3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(min)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7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Терапевтические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117,8</a:t>
                      </a:r>
                      <a:endParaRPr lang="ru-RU" sz="2000" dirty="0"/>
                    </a:p>
                  </a:txBody>
                  <a:tcPr/>
                </a:tc>
              </a:tr>
              <a:tr h="48343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Травматологические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95,9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Загруженность коек в 2015 г.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012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Профиль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 загруженности</a:t>
                      </a:r>
                      <a:endParaRPr lang="ru-RU" sz="2000" dirty="0"/>
                    </a:p>
                  </a:txBody>
                  <a:tcPr/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101,0</a:t>
                      </a:r>
                      <a:endParaRPr lang="ru-RU" sz="2000" dirty="0"/>
                    </a:p>
                  </a:txBody>
                  <a:tcPr/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Абдоминальной хирургии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104,6</a:t>
                      </a:r>
                      <a:endParaRPr lang="ru-RU" sz="2000" dirty="0"/>
                    </a:p>
                  </a:txBody>
                  <a:tcPr/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Нейрохирургические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108,1</a:t>
                      </a:r>
                      <a:endParaRPr lang="ru-RU" sz="2000" dirty="0"/>
                    </a:p>
                  </a:txBody>
                  <a:tcPr/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Сосудистой</a:t>
                      </a:r>
                      <a:r>
                        <a:rPr lang="ru-RU" sz="2000" baseline="0" dirty="0" smtClean="0"/>
                        <a:t> хирургии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91,8</a:t>
                      </a:r>
                      <a:endParaRPr lang="ru-RU" sz="2000" dirty="0"/>
                    </a:p>
                  </a:txBody>
                  <a:tcPr/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Хирургические гнойные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141,7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(max)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Эндокринологические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138,6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(max)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123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Реанимационные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131,2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(max)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37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Скорой медицинской помощи краткосрочного</a:t>
                      </a:r>
                      <a:r>
                        <a:rPr lang="ru-RU" sz="2000" baseline="0" dirty="0" smtClean="0"/>
                        <a:t> пребывания (приемное отделение)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6,6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2" cy="6858003"/>
        </p:xfrm>
        <a:graphic>
          <a:graphicData uri="http://schemas.openxmlformats.org/drawingml/2006/table">
            <a:tbl>
              <a:tblPr/>
              <a:tblGrid>
                <a:gridCol w="2228371"/>
                <a:gridCol w="695537"/>
                <a:gridCol w="695537"/>
                <a:gridCol w="695537"/>
                <a:gridCol w="695537"/>
                <a:gridCol w="695537"/>
                <a:gridCol w="695537"/>
                <a:gridCol w="695537"/>
                <a:gridCol w="695537"/>
                <a:gridCol w="695537"/>
                <a:gridCol w="655798"/>
              </a:tblGrid>
              <a:tr h="930167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Основные показатели работы по отделениям хирургического профиля </a:t>
                      </a:r>
                      <a:endParaRPr lang="ru-RU" sz="1800" b="1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 2014 и 2015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гг.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20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Отделения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Пролечено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Занятость  койки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Оборот койки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Ср. длит-ть преб-я на койке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Летальность (%)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Хирургическое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3083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4640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327,7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Хирургическое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386,3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Хирургическое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Нейрохирургическое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2874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3994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Травматологическое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5287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Урологическое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4451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3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Гинекологическое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5504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8210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275,7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(413,6)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(91,7)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,01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3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Сосудистой хирургии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86" marR="18786" marT="549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337,6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(168,8)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(33,7)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973" marR="30973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8641" marR="18641" marT="54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84063"/>
              </p:ext>
            </p:extLst>
          </p:nvPr>
        </p:nvGraphicFramePr>
        <p:xfrm>
          <a:off x="-4" y="0"/>
          <a:ext cx="9144003" cy="6858001"/>
        </p:xfrm>
        <a:graphic>
          <a:graphicData uri="http://schemas.openxmlformats.org/drawingml/2006/table">
            <a:tbl>
              <a:tblPr/>
              <a:tblGrid>
                <a:gridCol w="2323603"/>
                <a:gridCol w="682040"/>
                <a:gridCol w="682040"/>
                <a:gridCol w="682040"/>
                <a:gridCol w="682040"/>
                <a:gridCol w="682040"/>
                <a:gridCol w="682040"/>
                <a:gridCol w="682040"/>
                <a:gridCol w="682040"/>
                <a:gridCol w="682040"/>
                <a:gridCol w="682040"/>
              </a:tblGrid>
              <a:tr h="1077723"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Основные показатели работы по отделениям терапевтического профиля </a:t>
                      </a:r>
                      <a:endParaRPr lang="ru-RU" sz="1800" b="1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гг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6955" marR="26955" marT="78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62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Пролечено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Занятость  койки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Оборот койки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Ср. длит-ть преб-я на койке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Летальность (%)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Терапевтическое 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2827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Кардиологическое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2498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4310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413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Нефрологическое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1699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Эндокринологическое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Неврологическое 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3329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Психосоматическое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1101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405,5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Кризисное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223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7,6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Приемное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258,2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87" marR="44787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955" marR="26955" marT="78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3135</TotalTime>
  <Words>1668</Words>
  <Application>Microsoft Office PowerPoint</Application>
  <PresentationFormat>Экран (4:3)</PresentationFormat>
  <Paragraphs>667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 </vt:lpstr>
      <vt:lpstr>Основные показатели работы стационара</vt:lpstr>
      <vt:lpstr>Выполнение государственного задания в 2015 г. (объемы)</vt:lpstr>
      <vt:lpstr>Выполнение государственного задания в 2015 г. (объемы)</vt:lpstr>
      <vt:lpstr>Распределение по каналам госпитализации (%)</vt:lpstr>
      <vt:lpstr>Загруженность коек в 2015 г.</vt:lpstr>
      <vt:lpstr>Загруженность коек в 2015 г.</vt:lpstr>
      <vt:lpstr> </vt:lpstr>
      <vt:lpstr>Слайд 9</vt:lpstr>
      <vt:lpstr>Слайд 10</vt:lpstr>
      <vt:lpstr>Слайд 11</vt:lpstr>
      <vt:lpstr>Слайд 12</vt:lpstr>
      <vt:lpstr>Структура летальности (2015 г.)</vt:lpstr>
      <vt:lpstr>Структура летальности (2015 г.)</vt:lpstr>
      <vt:lpstr>Летальность (%)</vt:lpstr>
      <vt:lpstr>Динамика летальности за 2012-2015 гг. (%)</vt:lpstr>
      <vt:lpstr>Динамика летальности в стационаре (%)</vt:lpstr>
      <vt:lpstr>Высокотехнологичная медицинская помощь (Бюджет) (2015 г.)</vt:lpstr>
      <vt:lpstr>Высокотехнологичная медицинская помощь (ОМС) (2015 г.)</vt:lpstr>
      <vt:lpstr>В 2015 году:</vt:lpstr>
      <vt:lpstr>В 2015 году:</vt:lpstr>
      <vt:lpstr>В 2015 году: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Никитин Сергей Андреевич</dc:creator>
  <cp:lastModifiedBy>ker_zam</cp:lastModifiedBy>
  <cp:revision>692</cp:revision>
  <dcterms:created xsi:type="dcterms:W3CDTF">2013-04-11T09:33:05Z</dcterms:created>
  <dcterms:modified xsi:type="dcterms:W3CDTF">2016-02-25T13:42:30Z</dcterms:modified>
</cp:coreProperties>
</file>