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8"/>
  </p:notesMasterIdLst>
  <p:sldIdLst>
    <p:sldId id="256" r:id="rId2"/>
    <p:sldId id="261" r:id="rId3"/>
    <p:sldId id="279" r:id="rId4"/>
    <p:sldId id="257" r:id="rId5"/>
    <p:sldId id="281" r:id="rId6"/>
    <p:sldId id="285" r:id="rId7"/>
    <p:sldId id="280" r:id="rId8"/>
    <p:sldId id="284" r:id="rId9"/>
    <p:sldId id="258" r:id="rId10"/>
    <p:sldId id="259" r:id="rId11"/>
    <p:sldId id="276" r:id="rId12"/>
    <p:sldId id="282" r:id="rId13"/>
    <p:sldId id="270" r:id="rId14"/>
    <p:sldId id="275" r:id="rId15"/>
    <p:sldId id="273" r:id="rId16"/>
    <p:sldId id="264" r:id="rId17"/>
  </p:sldIdLst>
  <p:sldSz cx="6858000" cy="9144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73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>
        <p:scale>
          <a:sx n="100" d="100"/>
          <a:sy n="100" d="100"/>
        </p:scale>
        <p:origin x="-141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C0587-4E60-41B4-8900-1F4D0E3A4D9A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95DF6-90E8-4324-80DD-8E40051CD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5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5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71" y="2479679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2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9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32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7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7" y="8293103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7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7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7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0937" y="487871"/>
            <a:ext cx="6388287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Государственное автономное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здравоохранения города Москвы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«Стоматологическая поликлиника № 32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Департамента здравоохранения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города Москвы»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1" descr="DSCF9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555777"/>
            <a:ext cx="6267450" cy="46958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24944" y="8532442"/>
            <a:ext cx="16914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Москва 2017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7004" y="323528"/>
            <a:ext cx="400391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материально-технической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учреждения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1187624"/>
            <a:ext cx="626469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 № 32 ДЗМ» оснащена современным оборудованием, которое позволяет оказывать пациентам качественную медицинскую помощь. В соответствии с распорядительными документами учредителя - Департамента здравоохранения города Москвы (распоряжение от 30.06.2016 № 771-р и распоряжение от 04.02.2016 № 119-р «О передаче стоматологического оборудования») на баланс поликлиники из других медицинских организаций были переданы 9 стоматологических установок марки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производство Италия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года выпуска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- 2013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 ГАУЗ «СП № 32 ДЗМ» проведен текущий ремонт 9-ти стоматологических кабинетов и 2-х коридоров на общую сумму 2 689, 4 тыс. рублей.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 и получение 9-ти стоматологических установок позволило создать дополнительные рабочие места для приема врачами-специалистами: 12 рабочих мест врачей-стоматологов-терапевтов и 4 рабочих места врача-стоматолога-хирурга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3" name="Picture 3" descr="D:\Пантюхов\ФОТОБАНК ГАУЗ СП 32 ДЗМ\КАБИНЕТЫ\Кабинет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5148064"/>
            <a:ext cx="6120680" cy="37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4937" y="251520"/>
            <a:ext cx="527016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повышение квалификации кадров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686" y="1115616"/>
            <a:ext cx="59766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профессиональный уровень сотрудников ГАУЗ «СП № 32 ДЗМ» обусловлен жесткими требованиями к качеству консультативной и диагностической помощи.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медицинские сотрудники ГАУЗ «СП № 32 ДЗМ» имеют действующие сертификаты по рабочей специальности.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работники ГАУЗ «СП № 32 ДЗМ» принимали участие в «Ассамблее Здоровья», в обучающем семинаре «Арсенал обезболивания в стоматологии», проходили тематические усовершенствования в Медицинском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Боткинской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больницы по следующим темам: 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эффективности лечения через установление бесконфликтных и доверительных отношений с пациентом»;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«Сердечно-легочная реанимация. Базовый курс»;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«Коррекция субъективных представлений пациента о болезни и методах лечения. Приемы бесконфликтного общения»;</a:t>
            </a:r>
          </a:p>
          <a:p>
            <a:pPr lvl="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представления о медицинской деонтологии на современном этапе».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14648"/>
              </p:ext>
            </p:extLst>
          </p:nvPr>
        </p:nvGraphicFramePr>
        <p:xfrm>
          <a:off x="188640" y="5292080"/>
          <a:ext cx="6552728" cy="2195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113"/>
                <a:gridCol w="621354"/>
                <a:gridCol w="618238"/>
                <a:gridCol w="530364"/>
                <a:gridCol w="660617"/>
                <a:gridCol w="660617"/>
                <a:gridCol w="660617"/>
                <a:gridCol w="751688"/>
                <a:gridCol w="1080120"/>
              </a:tblGrid>
              <a:tr h="4415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категории медперсонала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по учреждению штатных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по учреждению занятых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физ. лиц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физических лиц имеющих квалификационные категории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физ. лиц, имеющих ученную степень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физ. лиц, имеющих сертификаты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</a:tr>
              <a:tr h="588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3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</a:tr>
              <a:tr h="441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</a:tr>
              <a:tr h="176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6229" marR="66229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6027" y="4885067"/>
            <a:ext cx="386798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ГАУЗ «СП № 32 ДЗМ»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2696" y="251520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врачей стоматологической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43276"/>
              </p:ext>
            </p:extLst>
          </p:nvPr>
        </p:nvGraphicFramePr>
        <p:xfrm>
          <a:off x="404664" y="1403648"/>
          <a:ext cx="6172200" cy="187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/>
                <a:gridCol w="1717530"/>
                <a:gridCol w="1543259"/>
                <a:gridCol w="1543259"/>
              </a:tblGrid>
              <a:tr h="936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врачей, включая профилактические,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врачей по поводу заболеваний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 врачами на дому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215 481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158 999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</a:tr>
              <a:tr h="234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228 740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218 787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показателя (%)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31987" y="3394611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838804"/>
              </p:ext>
            </p:extLst>
          </p:nvPr>
        </p:nvGraphicFramePr>
        <p:xfrm>
          <a:off x="404664" y="3937119"/>
          <a:ext cx="6172199" cy="3658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0493"/>
                <a:gridCol w="1834211"/>
                <a:gridCol w="1807495"/>
              </a:tblGrid>
              <a:tr h="8050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операций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проведенных операций в амбулаторно-поликлиническом учреждении, всего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 anchor="ctr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Периостеотомия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53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ретенированных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зубов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Альвеолотомия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53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Иссечение капюшона при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перикоронитах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Имплантация зубов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новообразований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Френулэктомия уздечек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  <a:tr h="256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операций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083" marR="45083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04664" y="7742127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прооперировано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пациента,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дети 0-17 лет включительно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664" y="838842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прооперировано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2043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дети 0-17 лет включительно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340770" y="2915816"/>
            <a:ext cx="3960440" cy="1008112"/>
          </a:xfrm>
          <a:custGeom>
            <a:avLst/>
            <a:gdLst>
              <a:gd name="connsiteX0" fmla="*/ 0 w 2757656"/>
              <a:gd name="connsiteY0" fmla="*/ 0 h 1255639"/>
              <a:gd name="connsiteX1" fmla="*/ 2757656 w 2757656"/>
              <a:gd name="connsiteY1" fmla="*/ 0 h 1255639"/>
              <a:gd name="connsiteX2" fmla="*/ 2757656 w 2757656"/>
              <a:gd name="connsiteY2" fmla="*/ 1255639 h 1255639"/>
              <a:gd name="connsiteX3" fmla="*/ 0 w 2757656"/>
              <a:gd name="connsiteY3" fmla="*/ 1255639 h 1255639"/>
              <a:gd name="connsiteX4" fmla="*/ 0 w 2757656"/>
              <a:gd name="connsiteY4" fmla="*/ 0 h 1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56" h="1255639">
                <a:moveTo>
                  <a:pt x="0" y="0"/>
                </a:moveTo>
                <a:lnTo>
                  <a:pt x="2757656" y="0"/>
                </a:lnTo>
                <a:lnTo>
                  <a:pt x="2757656" y="1255639"/>
                </a:lnTo>
                <a:lnTo>
                  <a:pt x="0" y="12556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80" tIns="220980" rIns="220980" bIns="220980" numCol="1" spcCol="127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уровень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главного врача по медицинской части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268760" y="4932040"/>
            <a:ext cx="4104456" cy="720080"/>
          </a:xfrm>
          <a:custGeom>
            <a:avLst/>
            <a:gdLst>
              <a:gd name="connsiteX0" fmla="*/ 0 w 2757656"/>
              <a:gd name="connsiteY0" fmla="*/ 0 h 1255639"/>
              <a:gd name="connsiteX1" fmla="*/ 2757656 w 2757656"/>
              <a:gd name="connsiteY1" fmla="*/ 0 h 1255639"/>
              <a:gd name="connsiteX2" fmla="*/ 2757656 w 2757656"/>
              <a:gd name="connsiteY2" fmla="*/ 1255639 h 1255639"/>
              <a:gd name="connsiteX3" fmla="*/ 0 w 2757656"/>
              <a:gd name="connsiteY3" fmla="*/ 1255639 h 1255639"/>
              <a:gd name="connsiteX4" fmla="*/ 0 w 2757656"/>
              <a:gd name="connsiteY4" fmla="*/ 0 h 1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56" h="1255639">
                <a:moveTo>
                  <a:pt x="0" y="0"/>
                </a:moveTo>
                <a:lnTo>
                  <a:pt x="2757656" y="0"/>
                </a:lnTo>
                <a:lnTo>
                  <a:pt x="2757656" y="1255639"/>
                </a:lnTo>
                <a:lnTo>
                  <a:pt x="0" y="12556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80" tIns="220980" rIns="220980" bIns="220980" numCol="1" spcCol="127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уровень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dirty="0" smtClean="0"/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комиссия ГАУЗ «СП № 32 ДЗМ»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340770" y="1259632"/>
            <a:ext cx="3960440" cy="720080"/>
          </a:xfrm>
          <a:custGeom>
            <a:avLst/>
            <a:gdLst>
              <a:gd name="connsiteX0" fmla="*/ 0 w 2757656"/>
              <a:gd name="connsiteY0" fmla="*/ 0 h 1255639"/>
              <a:gd name="connsiteX1" fmla="*/ 2757656 w 2757656"/>
              <a:gd name="connsiteY1" fmla="*/ 0 h 1255639"/>
              <a:gd name="connsiteX2" fmla="*/ 2757656 w 2757656"/>
              <a:gd name="connsiteY2" fmla="*/ 1255639 h 1255639"/>
              <a:gd name="connsiteX3" fmla="*/ 0 w 2757656"/>
              <a:gd name="connsiteY3" fmla="*/ 1255639 h 1255639"/>
              <a:gd name="connsiteX4" fmla="*/ 0 w 2757656"/>
              <a:gd name="connsiteY4" fmla="*/ 0 h 125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656" h="1255639">
                <a:moveTo>
                  <a:pt x="0" y="0"/>
                </a:moveTo>
                <a:lnTo>
                  <a:pt x="2757656" y="0"/>
                </a:lnTo>
                <a:lnTo>
                  <a:pt x="2757656" y="1255639"/>
                </a:lnTo>
                <a:lnTo>
                  <a:pt x="0" y="1255639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0980" tIns="220980" rIns="220980" bIns="220980" numCol="1" spcCol="1270" anchor="ctr" anchorCtr="0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233488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заведующие отделений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674" y="179515"/>
            <a:ext cx="59046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контроль качества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</p:txBody>
      </p:sp>
      <p:sp>
        <p:nvSpPr>
          <p:cNvPr id="15" name="Стрелка вправо с вырезом 14"/>
          <p:cNvSpPr/>
          <p:nvPr/>
        </p:nvSpPr>
        <p:spPr>
          <a:xfrm rot="5400000">
            <a:off x="2924944" y="4139953"/>
            <a:ext cx="864096" cy="57606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2960948" y="2159733"/>
            <a:ext cx="792088" cy="57606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04666" y="6804248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медицинской помощи направлен на обеспечение прав пациентов на получение медицинской помощи необходимого объема и надлежащего качества на основе оптимального использования кадровых и материально-технических ресурсов здравоохранения.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0770" y="2051723"/>
            <a:ext cx="4569567" cy="5878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0649" y="323529"/>
            <a:ext cx="6408712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КМП в первую очередь направлена на защиту интересов потребителей медицинских услуг и одновременно является важным инструментом защиты врачей-специалистов, предоставляющих медицинские услуги, от необоснованных претензий.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8640" y="1403648"/>
            <a:ext cx="64807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2016 году в социологическом опросе по удовлетворенности  уровнем оказания медицинской помощи приняли участие 180 человек, из них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удовлетворены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32 частично удовлетворены.                        </a:t>
            </a:r>
          </a:p>
          <a:p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1"/>
            <a:ext cx="6858000" cy="9139943"/>
          </a:xfrm>
          <a:prstGeom prst="rect">
            <a:avLst/>
          </a:prstGeom>
        </p:spPr>
      </p:pic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816" y="6372200"/>
            <a:ext cx="3700272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696" y="467547"/>
            <a:ext cx="5400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8682" y="1331641"/>
            <a:ext cx="60040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ГАУЗ «СП № 32 ДЗМ»: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терапевтической стоматологии № 1;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терапевтической стоматологии № 2;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хирургической стоматологии;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ортопедической стоматологии;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Детское стоматологическое отделение;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Отделение по оказанию платных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услуг;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Рентгенодиагностические кабинеты;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Физиотерапевтический кабинет.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ГАУЗ «СП № 32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ДЗМ» оказывает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медицинскую стоматологическую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населению районов: Бабушкинский,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Лосиноостровский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Ярославский, Свиблово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Северное Медведково и Южное Медведково.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82" y="4572000"/>
            <a:ext cx="685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Прикреплённое население: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472 000 – терапевтическая и хирургическая стоматология.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190 359 - льготное зубопротезирование.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70 454  - детское стоматологическое отделение.</a:t>
            </a: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1088" y="5156775"/>
            <a:ext cx="2542590" cy="37780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2696" y="467547"/>
            <a:ext cx="5400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672" y="899592"/>
            <a:ext cx="6076058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Запись на приём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телефону единого центра 8 (495) 539-30-00;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Через раздел "Услуги и сервисы" на mos.ru;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Через федеральный портал государственных услуг;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помощью мобильных приложений ЕМИАС для платформы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iOS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для платформы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Android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неотложным показаниям осуществляется дежурным врачом-стоматологом-терапевтом или хирургом в день обращения в порядке «живой очереди» согласно талону, выданного через информационный киоск, расположенный в холле поликлиники или через регистратуру. Дальнейшее плановое лечение проводится по предварительной записи. Согласно приказа Департамента здравоохранения города Москвы об оказании стоматологической помощи маломобильным категориям граждан в поликлинике существует служба вызова врача на дом, в рамках которой оказывается медицинская помощь по терапевтической и ортопедической стоматологии. Хирургическая стоматологическая помощь маломобильным гражданам оказывается в условиях поликлиники или стационара.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ГАУЗ «СП № 32 ДЗМ» оказываются стоматологические услуги по ортопедической стоматологии льготным категориям граждан, имеющим постоянную регистрацию в следующих районах СВАО города Москвы: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Бабушкинский,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Лосиноостровский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Северное Медведково, Южное Медведково, Ярославский, Свиблово.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Талоны на прием к врачу-стоматологу-ортопеду на бесплатное зубопротезирование выдаются при личном обращении пациента в регистратуру ортопедического отделения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1-й этаж) после предоставления оригиналов паспорта, страхового полиса ОМС и документов, подтверждающих право на получение данной льготы (удостоверение: пенсионное удостоверение, инвалид труда, ветеран ВОВ, инвалид ВОВ, почетный донор и т. д.).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права граждан на получение дополнительных услуг по стоматологии в поликлинике создано и функционирует отделение по оказанию платных медицинских услуг. Медицинские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терапевтической, хирургической, ортопедической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 оказываются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с использованием современных материалов и технологий всем обратившимся вне зависимости от проживания и гражданства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682" y="4572000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</a:pPr>
            <a:endPara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273" y="323531"/>
            <a:ext cx="6055889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/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ОТЧЕТ О РЕЗУЛЬТАТАХ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/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ГАУЗ «СП №32 ДЗМ» </a:t>
            </a:r>
            <a:endParaRPr kumimoji="0" lang="ru-RU" sz="2800" b="1" i="0" u="none" strike="noStrike" cap="none" spc="0" normalizeH="0" baseline="0" dirty="0" smtClean="0">
              <a:ln/>
              <a:solidFill>
                <a:schemeClr val="accent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/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2016</a:t>
            </a:r>
            <a:r>
              <a:rPr kumimoji="0" lang="ru-RU" sz="2800" b="1" i="0" u="none" strike="noStrike" cap="none" spc="0" normalizeH="0" dirty="0" smtClean="0">
                <a:ln/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</a:t>
            </a:r>
            <a:r>
              <a:rPr kumimoji="0" lang="ru-RU" sz="2800" b="1" i="0" u="none" strike="noStrike" cap="none" spc="0" normalizeH="0" baseline="0" dirty="0" smtClean="0">
                <a:ln/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</a:t>
            </a:r>
            <a:endParaRPr lang="ru-RU" sz="28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1026" name="Picture 2" descr="D:\Пантюхов\ФОТОБАНК ГАУЗ СП 32 ДЗМ\ВРАЧИ\Ушакова ГБ 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89" y="6444208"/>
            <a:ext cx="3300970" cy="220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антюхов\ФОТОБАНК ГАУЗ СП 32 ДЗМ\ВРАЧИ\Бичев РО - 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254" y="1907704"/>
            <a:ext cx="2822908" cy="42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антюхов\ФОТОБАНК ГАУЗ СП 32 ДЗМ\ВРАЧИ\Жданова Т.А.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9" y="2195737"/>
            <a:ext cx="28360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79514"/>
            <a:ext cx="5400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взрослому приему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4664" y="827584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119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 посещений.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140 407 посещений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271102"/>
              </p:ext>
            </p:extLst>
          </p:nvPr>
        </p:nvGraphicFramePr>
        <p:xfrm>
          <a:off x="404664" y="1735720"/>
          <a:ext cx="612068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9690"/>
                <a:gridCol w="1637140"/>
                <a:gridCol w="15038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Терапевтический прием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82 810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первичных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31 308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Запломбировано зубов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50 219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63 307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санировано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19 244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143 194,0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146 711,0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32059"/>
              </p:ext>
            </p:extLst>
          </p:nvPr>
        </p:nvGraphicFramePr>
        <p:xfrm>
          <a:off x="404664" y="2915816"/>
          <a:ext cx="612068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50"/>
                <a:gridCol w="1636623"/>
                <a:gridCol w="150530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работы врача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Пломб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Санаций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санированных от первичных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62,2 %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60669"/>
              </p:ext>
            </p:extLst>
          </p:nvPr>
        </p:nvGraphicFramePr>
        <p:xfrm>
          <a:off x="404664" y="4355976"/>
          <a:ext cx="612068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1656184"/>
                <a:gridCol w="15121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Хирургический прием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45 575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удалений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26 357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30 030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первичных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13 256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36 475,0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43 884,0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0692"/>
              </p:ext>
            </p:extLst>
          </p:nvPr>
        </p:nvGraphicFramePr>
        <p:xfrm>
          <a:off x="404665" y="5436096"/>
          <a:ext cx="612068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8750"/>
                <a:gridCol w="1636623"/>
                <a:gridCol w="150530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работы врача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465118"/>
              </p:ext>
            </p:extLst>
          </p:nvPr>
        </p:nvGraphicFramePr>
        <p:xfrm>
          <a:off x="404666" y="6516216"/>
          <a:ext cx="612067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6"/>
                <a:gridCol w="1656184"/>
                <a:gridCol w="151216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Физиокабинет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принято больных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9 522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Отпущено процедур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16 858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Закончено лечение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514121"/>
              </p:ext>
            </p:extLst>
          </p:nvPr>
        </p:nvGraphicFramePr>
        <p:xfrm>
          <a:off x="404665" y="7380312"/>
          <a:ext cx="6120862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664607"/>
                <a:gridCol w="15039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 кабинет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исследований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2656" y="810039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анализ можно сделать вывод что в 2016 году объем оказанных медицинских стоматологических услуг увеличился в среднем на 10%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79514"/>
            <a:ext cx="5400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детского стоматологического отделения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832" y="971600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63 965 посещений.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61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602 посещений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922256"/>
              </p:ext>
            </p:extLst>
          </p:nvPr>
        </p:nvGraphicFramePr>
        <p:xfrm>
          <a:off x="375742" y="1979712"/>
          <a:ext cx="6079503" cy="1110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160"/>
                <a:gridCol w="1584176"/>
                <a:gridCol w="1512167"/>
              </a:tblGrid>
              <a:tr h="19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Терапевтический прием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39 084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первичных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14 903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Запломбировано зубов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34 647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30 961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санировано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40 450,0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55 216,5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40381"/>
              </p:ext>
            </p:extLst>
          </p:nvPr>
        </p:nvGraphicFramePr>
        <p:xfrm>
          <a:off x="373832" y="3275856"/>
          <a:ext cx="607950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160"/>
                <a:gridCol w="1592076"/>
                <a:gridCol w="1504268"/>
              </a:tblGrid>
              <a:tr h="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работы врача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Пломб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Санаций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14597"/>
              </p:ext>
            </p:extLst>
          </p:nvPr>
        </p:nvGraphicFramePr>
        <p:xfrm>
          <a:off x="370409" y="4572000"/>
          <a:ext cx="6079503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1765"/>
                <a:gridCol w="1585571"/>
                <a:gridCol w="1512167"/>
              </a:tblGrid>
              <a:tr h="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Хирургический прием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6 429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удалений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первичных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2 197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10 925,0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13 320,6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699333"/>
              </p:ext>
            </p:extLst>
          </p:nvPr>
        </p:nvGraphicFramePr>
        <p:xfrm>
          <a:off x="373832" y="5652120"/>
          <a:ext cx="6077594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782"/>
                <a:gridCol w="1625102"/>
                <a:gridCol w="149471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работы врача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в день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78184"/>
              </p:ext>
            </p:extLst>
          </p:nvPr>
        </p:nvGraphicFramePr>
        <p:xfrm>
          <a:off x="373832" y="6516216"/>
          <a:ext cx="6079504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3160"/>
                <a:gridCol w="1627985"/>
                <a:gridCol w="146835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Ортодонтический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прием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9 997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 получившие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ортодонтические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3 677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1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79514"/>
            <a:ext cx="5400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Зубопротезирование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льготной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граждан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3423" y="1043608"/>
            <a:ext cx="59046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посещений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врача-стоматолога-ортопеда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– 28 987;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– 28 499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лиц получивших стоматологические услуги (ортопедические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– 8 394;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– 8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034,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изготовленных зубных протезов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– 11 788;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– 15 721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Чухриенко\Доклад депутатам\Картинка\31628013_w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97" y="4427984"/>
            <a:ext cx="5496282" cy="36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4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79514"/>
            <a:ext cx="54006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Зубопротезирование для льготной </a:t>
            </a:r>
          </a:p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в 2016 году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607910"/>
              </p:ext>
            </p:extLst>
          </p:nvPr>
        </p:nvGraphicFramePr>
        <p:xfrm>
          <a:off x="332656" y="1259632"/>
          <a:ext cx="6264696" cy="604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2538"/>
                <a:gridCol w="1162158"/>
              </a:tblGrid>
              <a:tr h="3415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получателей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260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Бывший несовершеннолетний узник концлагерей, гетто, других мест принудительного содержания, созданных фашистами и их союзниками в период второй мировой войны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Реабилитированное лицо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Почетный донор РФ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Пенсионер, не относящийся к льготным категориям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3 816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68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Инвалид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Великой Отечественной войны, инвалид боевых действий и приравненные к ним лица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 Великой Отечественной войны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 боевых действий из числа военнослужащих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 труда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Ветеран военной службы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 1 группы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 2 группы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3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Инвалид 3 группы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52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 2016 год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8 034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4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6712" y="179514"/>
            <a:ext cx="540060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здоровья населения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2736" y="82758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диспансерной группы пациентов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860" y="2843808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диспансерном учете стоят по следующим  заболеваниям органов пищеварения: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кариес К02.1 - 367	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пародонтит К05.3 - 102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аномалии размеров челюстей К07.0 – 43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слизистой К06.2 - 0	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Множественный кариес К02.1 – 543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пародонтит К05.3 – 7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аномалии размеров челюсти К07.0 – 29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слизистой К06.2 - 0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 всего: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– 191;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2016 год – 189.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6904"/>
              </p:ext>
            </p:extLst>
          </p:nvPr>
        </p:nvGraphicFramePr>
        <p:xfrm>
          <a:off x="332655" y="1403648"/>
          <a:ext cx="6287892" cy="1101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634"/>
                <a:gridCol w="1161496"/>
                <a:gridCol w="1385422"/>
                <a:gridCol w="1224621"/>
                <a:gridCol w="1295719"/>
              </a:tblGrid>
              <a:tr h="257175">
                <a:tc>
                  <a:txBody>
                    <a:bodyPr/>
                    <a:lstStyle/>
                    <a:p>
                      <a:pPr marL="0" indent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Состояло на диспансерном учете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Взято под диспансерное наблюдение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Снято с диспансерного наблюдения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конец отчетного года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7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2015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717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2016 год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1557</TotalTime>
  <Words>1357</Words>
  <Application>Microsoft Office PowerPoint</Application>
  <PresentationFormat>Экран (4:3)</PresentationFormat>
  <Paragraphs>403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150</cp:revision>
  <cp:lastPrinted>2017-02-21T07:34:59Z</cp:lastPrinted>
  <dcterms:modified xsi:type="dcterms:W3CDTF">2017-02-21T07:45:44Z</dcterms:modified>
</cp:coreProperties>
</file>